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0" r:id="rId2"/>
  </p:sldMasterIdLst>
  <p:notesMasterIdLst>
    <p:notesMasterId r:id="rId23"/>
  </p:notesMasterIdLst>
  <p:sldIdLst>
    <p:sldId id="364" r:id="rId3"/>
    <p:sldId id="388" r:id="rId4"/>
    <p:sldId id="395" r:id="rId5"/>
    <p:sldId id="431" r:id="rId6"/>
    <p:sldId id="427" r:id="rId7"/>
    <p:sldId id="397" r:id="rId8"/>
    <p:sldId id="398" r:id="rId9"/>
    <p:sldId id="424" r:id="rId10"/>
    <p:sldId id="423" r:id="rId11"/>
    <p:sldId id="426" r:id="rId12"/>
    <p:sldId id="417" r:id="rId13"/>
    <p:sldId id="411" r:id="rId14"/>
    <p:sldId id="410" r:id="rId15"/>
    <p:sldId id="409" r:id="rId16"/>
    <p:sldId id="413" r:id="rId17"/>
    <p:sldId id="432" r:id="rId18"/>
    <p:sldId id="433" r:id="rId19"/>
    <p:sldId id="430" r:id="rId20"/>
    <p:sldId id="412" r:id="rId21"/>
    <p:sldId id="42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841"/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 autoAdjust="0"/>
    <p:restoredTop sz="90262" autoAdjust="0"/>
  </p:normalViewPr>
  <p:slideViewPr>
    <p:cSldViewPr snapToGrid="0" showGuides="1">
      <p:cViewPr>
        <p:scale>
          <a:sx n="100" d="100"/>
          <a:sy n="100" d="100"/>
        </p:scale>
        <p:origin x="848" y="44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35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38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6DA15-4BB0-44B8-A452-7E468A6337AC}" type="datetimeFigureOut">
              <a:rPr lang="zh-CN" altLang="en-US" smtClean="0"/>
              <a:t>2018/4/22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E3FAA-938B-40A0-A190-366E443E7F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70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19F60B-8200-4929-A741-C117C8DEE7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5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E3FAA-938B-40A0-A190-366E443E7FC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62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E3FAA-938B-40A0-A190-366E443E7F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31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E3FAA-938B-40A0-A190-366E443E7F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970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A003C-ACE2-4EF7-AF62-71758D32E637}" type="slidenum">
              <a:rPr kumimoji="0" lang="bg-B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bg-B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739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E3FAA-938B-40A0-A190-366E443E7FC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945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E3FAA-938B-40A0-A190-366E443E7FC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40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19F60B-8200-4929-A741-C117C8DEE7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68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AA338E3-E018-4315-987C-EEDEE75601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20B6F259-3A70-496F-AA80-C6613D1D3CCB}"/>
              </a:ext>
            </a:extLst>
          </p:cNvPr>
          <p:cNvGrpSpPr/>
          <p:nvPr userDrawn="1"/>
        </p:nvGrpSpPr>
        <p:grpSpPr>
          <a:xfrm>
            <a:off x="3081666" y="-4179209"/>
            <a:ext cx="12704048" cy="10326294"/>
            <a:chOff x="3157866" y="-4007759"/>
            <a:chExt cx="12704048" cy="10326294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D7EEB095-265B-4F04-9636-9ACA3DEA0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03EDE210-39D4-4E24-A9BB-7B5039BD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00303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9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4BEFE5D7-6F78-4E91-AC18-811AC6983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23BE2C3C-7C51-419C-BCDE-A61BCDE55809}"/>
              </a:ext>
            </a:extLst>
          </p:cNvPr>
          <p:cNvGrpSpPr/>
          <p:nvPr userDrawn="1"/>
        </p:nvGrpSpPr>
        <p:grpSpPr>
          <a:xfrm flipH="1">
            <a:off x="-2042990" y="-2298766"/>
            <a:ext cx="6177598" cy="5021368"/>
            <a:chOff x="3157866" y="-4007759"/>
            <a:chExt cx="12704048" cy="10326294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635AF654-2967-4248-8A06-DB25768AF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D1E08C7B-73F9-449B-BDAA-08AF4A393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1E7315DC-1442-419D-9186-C1D6D1342408}"/>
              </a:ext>
            </a:extLst>
          </p:cNvPr>
          <p:cNvGrpSpPr/>
          <p:nvPr userDrawn="1"/>
        </p:nvGrpSpPr>
        <p:grpSpPr>
          <a:xfrm rot="10800000" flipH="1">
            <a:off x="8288498" y="4387790"/>
            <a:ext cx="6177598" cy="5021368"/>
            <a:chOff x="3157866" y="-4007759"/>
            <a:chExt cx="12704048" cy="10326294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20BC0CA0-16C2-4150-BDA8-1F6013CB5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8A6226C9-5B98-4966-97DE-E0B4E3044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7984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BC6C9F0-1017-4A21-9C98-71D487CB44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E12098DD-0F45-4AC5-BB5C-984F29491FFC}"/>
              </a:ext>
            </a:extLst>
          </p:cNvPr>
          <p:cNvGrpSpPr/>
          <p:nvPr userDrawn="1"/>
        </p:nvGrpSpPr>
        <p:grpSpPr>
          <a:xfrm flipH="1">
            <a:off x="-3567243" y="-4123850"/>
            <a:ext cx="12704048" cy="10326294"/>
            <a:chOff x="3157866" y="-4007759"/>
            <a:chExt cx="12704048" cy="10326294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B0C02D51-38C2-4257-B86F-F2BB078E0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21270411-BACE-454E-ABC9-6EC49351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0238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244362"/>
            <a:ext cx="2986294" cy="206536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614887"/>
            <a:ext cx="2984501" cy="206536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244362"/>
            <a:ext cx="2986294" cy="206536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826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52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188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8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81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DCC06C87-B8D5-4E01-B367-29C2E260CB2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442CAC52-7F64-4D42-838E-C05DF93086DC}"/>
              </a:ext>
            </a:extLst>
          </p:cNvPr>
          <p:cNvGrpSpPr/>
          <p:nvPr userDrawn="1"/>
        </p:nvGrpSpPr>
        <p:grpSpPr>
          <a:xfrm flipH="1">
            <a:off x="-1342643" y="-2007655"/>
            <a:ext cx="4011732" cy="3260876"/>
            <a:chOff x="3157866" y="-4007759"/>
            <a:chExt cx="12704048" cy="10326294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45C8D959-496B-4930-B898-4EE261950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7BE5D5AB-C0EA-4E89-BD4E-983DC1739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C48F6E11-0B12-46D5-8E10-F8A94C8E3FE8}"/>
              </a:ext>
            </a:extLst>
          </p:cNvPr>
          <p:cNvGrpSpPr/>
          <p:nvPr userDrawn="1"/>
        </p:nvGrpSpPr>
        <p:grpSpPr>
          <a:xfrm rot="10800000" flipH="1">
            <a:off x="9888703" y="5562836"/>
            <a:ext cx="4011732" cy="3260876"/>
            <a:chOff x="3157866" y="-4007759"/>
            <a:chExt cx="12704048" cy="10326294"/>
          </a:xfrm>
        </p:grpSpPr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0B4B9FF7-DDC9-4A70-8038-AFCE42C54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F13B34CC-35B8-475C-8553-660FBB879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57866" y="-4007759"/>
              <a:ext cx="12704048" cy="1032629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38597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3" r:id="rId2"/>
    <p:sldLayoutId id="2147483874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2481" y="3648462"/>
            <a:ext cx="5262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对于去中心化媒体与广告形态的分析</a:t>
            </a:r>
            <a:endParaRPr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1" name="文本框 10" descr="e7d195523061f1c0220a3acd2f99070e22f7f2176c6c61f4AB5BC6AF3DF28E09514168BD2F6654DA4347BEC42B9A9B38EB2139F52FD80B94EB8F1B847F5BC18ECD11DB8433CCABD6DAEA8D49E99C31D3DFA65C87AB47BEF2EBD72A926FB0AF1199505237C234A284873CCE3328CA643726F81DDAFEDC2CBF8D8B176CEDE7716E3C4F3629C7CA82035F0EFC4174C3580C">
            <a:extLst>
              <a:ext uri="{FF2B5EF4-FFF2-40B4-BE49-F238E27FC236}">
                <a16:creationId xmlns="" xmlns:a16="http://schemas.microsoft.com/office/drawing/2014/main" id="{54CF82AB-E96D-4F1D-A1B7-49DAA55A7A37}"/>
              </a:ext>
            </a:extLst>
          </p:cNvPr>
          <p:cNvSpPr txBox="1"/>
          <p:nvPr/>
        </p:nvSpPr>
        <p:spPr>
          <a:xfrm>
            <a:off x="1252481" y="2651030"/>
            <a:ext cx="1093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latin typeface="PingFang SC" charset="-122"/>
                <a:ea typeface="PingFang SC" charset="-122"/>
                <a:cs typeface="PingFang SC" charset="-122"/>
              </a:rPr>
              <a:t>如何用区块链重塑数字广告生态</a:t>
            </a:r>
            <a:endParaRPr lang="zh-CN" altLang="en-US" sz="4800" b="1" dirty="0">
              <a:latin typeface="PingFang SC" charset="-122"/>
              <a:ea typeface="PingFang SC" charset="-122"/>
              <a:cs typeface="PingFang SC" charset="-122"/>
              <a:sym typeface="+mn-lt"/>
            </a:endParaRPr>
          </a:p>
        </p:txBody>
      </p: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A7F77AB4-CF48-4487-8AE2-38F4A11A22B8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sp>
        <p:nvSpPr>
          <p:cNvPr id="10" name="矩形 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9CEE122E-E6E1-44C3-B3F6-516EF7C1C433}"/>
              </a:ext>
            </a:extLst>
          </p:cNvPr>
          <p:cNvSpPr/>
          <p:nvPr/>
        </p:nvSpPr>
        <p:spPr>
          <a:xfrm>
            <a:off x="1354065" y="5899918"/>
            <a:ext cx="2025239" cy="414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老白</a:t>
            </a:r>
            <a:r>
              <a:rPr lang="en-US" altLang="zh-CN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@</a:t>
            </a:r>
            <a:r>
              <a:rPr lang="zh-CN" altLang="en-US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般若</a:t>
            </a:r>
            <a:r>
              <a:rPr lang="en-US" altLang="zh-CN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PRA</a:t>
            </a:r>
            <a:endParaRPr lang="en-US" altLang="zh-CN" sz="2000" b="1" dirty="0" smtClean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6" name="图片占位符 7">
            <a:extLst>
              <a:ext uri="{FF2B5EF4-FFF2-40B4-BE49-F238E27FC236}">
                <a16:creationId xmlns:a16="http://schemas.microsoft.com/office/drawing/2014/main" xmlns="" id="{4810189A-031C-42AA-9351-5FAF84E26F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5" y="413766"/>
            <a:ext cx="894946" cy="8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6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AutoShape 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/>
          </p:cNvSpPr>
          <p:nvPr/>
        </p:nvSpPr>
        <p:spPr bwMode="auto">
          <a:xfrm>
            <a:off x="7347130" y="3746972"/>
            <a:ext cx="3368203" cy="445911"/>
          </a:xfrm>
          <a:prstGeom prst="roundRect">
            <a:avLst>
              <a:gd name="adj" fmla="val 50000"/>
            </a:avLst>
          </a:prstGeom>
          <a:solidFill>
            <a:schemeClr val="accent3">
              <a:alpha val="8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778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ll Sans" charset="0"/>
              <a:sym typeface="Calibri" panose="020F0502020204030204" pitchFamily="34" charset="0"/>
            </a:endParaRPr>
          </a:p>
        </p:txBody>
      </p:sp>
      <p:sp>
        <p:nvSpPr>
          <p:cNvPr id="114" name="AutoShape 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/>
          </p:cNvSpPr>
          <p:nvPr/>
        </p:nvSpPr>
        <p:spPr bwMode="auto">
          <a:xfrm>
            <a:off x="4420308" y="3746972"/>
            <a:ext cx="3368203" cy="445911"/>
          </a:xfrm>
          <a:prstGeom prst="roundRect">
            <a:avLst>
              <a:gd name="adj" fmla="val 50000"/>
            </a:avLst>
          </a:prstGeom>
          <a:solidFill>
            <a:schemeClr val="accent2">
              <a:alpha val="8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778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ll Sans" charset="0"/>
              <a:sym typeface="Calibri" panose="020F0502020204030204" pitchFamily="34" charset="0"/>
            </a:endParaRPr>
          </a:p>
        </p:txBody>
      </p:sp>
      <p:sp>
        <p:nvSpPr>
          <p:cNvPr id="115" name="AutoShape 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/>
          </p:cNvSpPr>
          <p:nvPr/>
        </p:nvSpPr>
        <p:spPr bwMode="auto">
          <a:xfrm>
            <a:off x="1506616" y="3746972"/>
            <a:ext cx="3368203" cy="445911"/>
          </a:xfrm>
          <a:prstGeom prst="roundRect">
            <a:avLst>
              <a:gd name="adj" fmla="val 50000"/>
            </a:avLst>
          </a:prstGeom>
          <a:solidFill>
            <a:schemeClr val="accent1">
              <a:alpha val="89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marL="0" marR="0" lvl="0" indent="0" algn="l" defTabSz="778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ll Sans" charset="0"/>
              <a:sym typeface="Calibri" panose="020F0502020204030204" pitchFamily="34" charset="0"/>
            </a:endParaRPr>
          </a:p>
        </p:txBody>
      </p:sp>
      <p:sp>
        <p:nvSpPr>
          <p:cNvPr id="121" name="Title 2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/>
          </p:cNvSpPr>
          <p:nvPr/>
        </p:nvSpPr>
        <p:spPr>
          <a:xfrm>
            <a:off x="1596511" y="2184900"/>
            <a:ext cx="2976790" cy="1224957"/>
          </a:xfrm>
          <a:prstGeom prst="rect">
            <a:avLst/>
          </a:prstGeom>
        </p:spPr>
        <p:txBody>
          <a:bodyPr vert="horz" wrap="square" lIns="121926" tIns="60963" rIns="121926" bIns="6096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全球互联网有超过</a:t>
            </a:r>
            <a:r>
              <a:rPr lang="en-US" altLang="zh-CN" sz="1600" dirty="0" smtClean="0">
                <a:solidFill>
                  <a:srgbClr val="D7A84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30%</a:t>
            </a:r>
            <a:r>
              <a:rPr lang="zh-CN" altLang="en-US" sz="1600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以上的长尾流量，需要便利的价值传输方式与内容分发渠道为其提供服务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125" name="Title 2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/>
          </p:cNvSpPr>
          <p:nvPr/>
        </p:nvSpPr>
        <p:spPr>
          <a:xfrm>
            <a:off x="1820177" y="1889909"/>
            <a:ext cx="2567460" cy="307777"/>
          </a:xfrm>
          <a:prstGeom prst="rect">
            <a:avLst/>
          </a:prstGeom>
        </p:spPr>
        <p:txBody>
          <a:bodyPr vert="horz" wrap="square" lIns="121926" tIns="0" rIns="121926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长尾</a:t>
            </a:r>
            <a:r>
              <a:rPr lang="zh-CN" altLang="en-US" sz="2000" b="1" noProof="0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流量需求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48" name="Title 2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/>
          </p:cNvSpPr>
          <p:nvPr/>
        </p:nvSpPr>
        <p:spPr>
          <a:xfrm>
            <a:off x="7649093" y="2184900"/>
            <a:ext cx="2976790" cy="1224957"/>
          </a:xfrm>
          <a:prstGeom prst="rect">
            <a:avLst/>
          </a:prstGeom>
        </p:spPr>
        <p:txBody>
          <a:bodyPr vert="horz" wrap="square" lIns="121926" tIns="60963" rIns="121926" bIns="6096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链上生产的数字</a:t>
            </a:r>
            <a:r>
              <a:rPr lang="zh-CN" altLang="en-US" sz="1600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资产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可进行版权</a:t>
            </a:r>
            <a:r>
              <a:rPr lang="zh-CN" altLang="en-US" sz="1600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溯源以及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确认作品权利归属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49" name="Title 2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/>
          </p:cNvSpPr>
          <p:nvPr/>
        </p:nvSpPr>
        <p:spPr>
          <a:xfrm>
            <a:off x="7872759" y="1889909"/>
            <a:ext cx="2567460" cy="307777"/>
          </a:xfrm>
          <a:prstGeom prst="rect">
            <a:avLst/>
          </a:prstGeom>
        </p:spPr>
        <p:txBody>
          <a:bodyPr vert="horz" wrap="square" lIns="121926" tIns="0" rIns="121926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版权保护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50" name="Title 2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/>
          </p:cNvSpPr>
          <p:nvPr/>
        </p:nvSpPr>
        <p:spPr>
          <a:xfrm>
            <a:off x="4593548" y="4791639"/>
            <a:ext cx="2976790" cy="1224957"/>
          </a:xfrm>
          <a:prstGeom prst="rect">
            <a:avLst/>
          </a:prstGeom>
        </p:spPr>
        <p:txBody>
          <a:bodyPr vert="horz" wrap="square" lIns="121926" tIns="60963" rIns="121926" bIns="6096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在区块链早期阶段发布的应用，往往能得到社群成员广泛关注，可获得超额收益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51" name="Title 2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/>
          </p:cNvSpPr>
          <p:nvPr/>
        </p:nvSpPr>
        <p:spPr>
          <a:xfrm>
            <a:off x="4817213" y="4496647"/>
            <a:ext cx="2567460" cy="307777"/>
          </a:xfrm>
          <a:prstGeom prst="rect">
            <a:avLst/>
          </a:prstGeom>
        </p:spPr>
        <p:txBody>
          <a:bodyPr vert="horz" wrap="square" lIns="121926" tIns="0" rIns="121926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流量红利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pic>
        <p:nvPicPr>
          <p:cNvPr id="6" name="图片占位符 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8877A448-FBEC-40E0-A3AF-E7EB36D11F6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r="1806"/>
          <a:stretch>
            <a:fillRect/>
          </a:stretch>
        </p:blipFill>
        <p:spPr/>
      </p:pic>
      <p:pic>
        <p:nvPicPr>
          <p:cNvPr id="8" name="图片占位符 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4810189A-031C-42AA-9351-5FAF84E26F1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r="1968"/>
          <a:stretch>
            <a:fillRect/>
          </a:stretch>
        </p:blipFill>
        <p:spPr/>
      </p:pic>
      <p:pic>
        <p:nvPicPr>
          <p:cNvPr id="10" name="图片占位符 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35EE9A03-13AA-4750-BDC7-AC3C9C88F09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" r="671"/>
          <a:stretch>
            <a:fillRect/>
          </a:stretch>
        </p:blipFill>
        <p:spPr/>
      </p:pic>
      <p:sp>
        <p:nvSpPr>
          <p:cNvPr id="20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4C70427A-A58B-448A-BB71-635D513B7AB8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链下向链上迁移逻辑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21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42C4A581-3A6F-4D3D-8D99-E298FE77EE10}"/>
              </a:ext>
            </a:extLst>
          </p:cNvPr>
          <p:cNvSpPr txBox="1"/>
          <p:nvPr/>
        </p:nvSpPr>
        <p:spPr>
          <a:xfrm>
            <a:off x="3112742" y="888527"/>
            <a:ext cx="5986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217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MIGRATION</a:t>
            </a:r>
            <a:r>
              <a:rPr lang="zh-CN" altLang="en-US" sz="160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 </a:t>
            </a:r>
            <a:r>
              <a:rPr lang="en-US" altLang="zh-CN" sz="160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OF</a:t>
            </a:r>
            <a:r>
              <a:rPr lang="zh-CN" altLang="en-US" sz="160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CLASSICAL</a:t>
            </a:r>
            <a:r>
              <a:rPr kumimoji="0" lang="zh-CN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 </a:t>
            </a:r>
            <a:r>
              <a:rPr lang="en-US" altLang="zh-CN" sz="160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TO</a:t>
            </a:r>
            <a:r>
              <a:rPr kumimoji="0" lang="en-US" altLang="zh-CN" sz="1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 BLOCKCHAIN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cxnSp>
        <p:nvCxnSpPr>
          <p:cNvPr id="22" name="直接连接符 2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EEB56F23-C804-4FB0-B781-FBFD1EE88D2B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:a16="http://schemas.microsoft.com/office/drawing/2014/main" xmlns="" id="{80DE966B-383F-4BF9-8A2B-906A26739FB5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3422254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866611" y="1615242"/>
            <a:ext cx="10478295" cy="904845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lvl="0" defTabSz="914217">
              <a:lnSpc>
                <a:spcPct val="110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传统互联网广告市场是一个零和博弈市场，广告主，流量主，用户三方由于互不信任，带来广告验证、数据监测、广告拦截</a:t>
            </a:r>
            <a:r>
              <a:rPr lang="zh-CN" altLang="en-US" sz="1600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等诸多无价值中间环节，降低了各方收益。而应用区块链解决方案，</a:t>
            </a:r>
            <a:r>
              <a:rPr lang="zh-CN" altLang="en-US" sz="1600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从</a:t>
            </a:r>
            <a:r>
              <a:rPr lang="zh-CN" altLang="en-US" sz="1600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生产关系层面上</a:t>
            </a:r>
            <a:r>
              <a:rPr lang="zh-CN" altLang="en-US" sz="1600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进行革新，</a:t>
            </a:r>
            <a:r>
              <a:rPr lang="zh-CN" altLang="en-US" sz="1600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将大幅削减信任成本，从而创造千亿级市场价值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grpSp>
        <p:nvGrpSpPr>
          <p:cNvPr id="52" name="Group 1104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>
            <a:grpSpLocks noChangeAspect="1"/>
          </p:cNvGrpSpPr>
          <p:nvPr/>
        </p:nvGrpSpPr>
        <p:grpSpPr>
          <a:xfrm rot="5400000">
            <a:off x="4357816" y="1795833"/>
            <a:ext cx="3474781" cy="5149604"/>
            <a:chOff x="0" y="0"/>
            <a:chExt cx="6591305" cy="9765731"/>
          </a:xfrm>
        </p:grpSpPr>
        <p:grpSp>
          <p:nvGrpSpPr>
            <p:cNvPr id="53" name="Group 1102"/>
            <p:cNvGrpSpPr/>
            <p:nvPr/>
          </p:nvGrpSpPr>
          <p:grpSpPr>
            <a:xfrm>
              <a:off x="0" y="0"/>
              <a:ext cx="6591305" cy="9765731"/>
              <a:chOff x="0" y="0"/>
              <a:chExt cx="6591304" cy="9765730"/>
            </a:xfrm>
          </p:grpSpPr>
          <p:pic>
            <p:nvPicPr>
              <p:cNvPr id="55" name="Mini-iPad-B&amp;W-Mockup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591304" cy="97657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" name="Shape 1101"/>
              <p:cNvSpPr/>
              <p:nvPr/>
            </p:nvSpPr>
            <p:spPr>
              <a:xfrm>
                <a:off x="363079" y="954047"/>
                <a:ext cx="5879097" cy="7806214"/>
              </a:xfrm>
              <a:prstGeom prst="rect">
                <a:avLst/>
              </a:prstGeom>
              <a:solidFill>
                <a:srgbClr val="60606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0" marR="0" lvl="0" indent="0" algn="l" defTabSz="2921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</p:grpSp>
        <p:pic>
          <p:nvPicPr>
            <p:cNvPr id="54" name="placeholder.png"/>
            <p:cNvPicPr/>
            <p:nvPr/>
          </p:nvPicPr>
          <p:blipFill>
            <a:blip r:embed="rId3">
              <a:extLst/>
            </a:blip>
            <a:srcRect l="29020" r="29020"/>
            <a:stretch>
              <a:fillRect/>
            </a:stretch>
          </p:blipFill>
          <p:spPr>
            <a:xfrm>
              <a:off x="337669" y="969500"/>
              <a:ext cx="5911543" cy="7924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" name="TextBox 5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241446" y="2726292"/>
            <a:ext cx="2034103" cy="1021821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marL="0" marR="0" lvl="0" indent="0" algn="r" defTabSz="609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+mj-ea"/>
                <a:ea typeface="+mj-ea"/>
                <a:cs typeface="PingFang SC" charset="-122"/>
                <a:sym typeface="Calibri" panose="020F0502020204030204" pitchFamily="34" charset="0"/>
              </a:rPr>
              <a:t>区块链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D7A841"/>
              </a:solidFill>
              <a:effectLst/>
              <a:uLnTx/>
              <a:uFillTx/>
              <a:latin typeface="+mj-ea"/>
              <a:ea typeface="+mj-ea"/>
              <a:cs typeface="PingFang SC" charset="-122"/>
              <a:sym typeface="Calibri" panose="020F0502020204030204" pitchFamily="34" charset="0"/>
            </a:endParaRPr>
          </a:p>
          <a:p>
            <a:pPr lvl="0" algn="r" defTabSz="609492">
              <a:lnSpc>
                <a:spcPct val="120000"/>
              </a:lnSpc>
              <a:defRPr/>
            </a:pPr>
            <a:r>
              <a:rPr lang="zh-CN" altLang="en-US" sz="1600" dirty="0" smtClean="0">
                <a:latin typeface="+mn-ea"/>
                <a:cs typeface="PingFang SC" charset="-122"/>
              </a:rPr>
              <a:t>建立</a:t>
            </a:r>
            <a:r>
              <a:rPr lang="zh-CN" altLang="en-US" sz="1600" dirty="0">
                <a:latin typeface="+mn-ea"/>
                <a:cs typeface="PingFang SC" charset="-122"/>
              </a:rPr>
              <a:t>一个</a:t>
            </a:r>
            <a:r>
              <a:rPr lang="zh-CN" altLang="en-US" sz="1600" dirty="0" smtClean="0">
                <a:latin typeface="+mn-ea"/>
                <a:cs typeface="PingFang SC" charset="-122"/>
              </a:rPr>
              <a:t>基于以太坊与</a:t>
            </a:r>
            <a:r>
              <a:rPr lang="en-US" altLang="zh-CN" sz="1600" dirty="0" smtClean="0">
                <a:latin typeface="+mn-ea"/>
                <a:cs typeface="PingFang SC" charset="-122"/>
              </a:rPr>
              <a:t>IPFS</a:t>
            </a:r>
            <a:r>
              <a:rPr lang="zh-CN" altLang="en-US" sz="1600" dirty="0" smtClean="0">
                <a:latin typeface="+mn-ea"/>
                <a:cs typeface="PingFang SC" charset="-122"/>
              </a:rPr>
              <a:t>的广告分发系统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7A841"/>
              </a:solidFill>
              <a:effectLst/>
              <a:uLnTx/>
              <a:uFillTx/>
              <a:latin typeface="+mn-ea"/>
              <a:cs typeface="PingFang SC" charset="-122"/>
              <a:sym typeface="Calibri" panose="020F0502020204030204" pitchFamily="34" charset="0"/>
            </a:endParaRPr>
          </a:p>
        </p:txBody>
      </p:sp>
      <p:grpSp>
        <p:nvGrpSpPr>
          <p:cNvPr id="58" name="Group 5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2413357" y="3056853"/>
            <a:ext cx="655996" cy="656167"/>
            <a:chOff x="12591574" y="4411134"/>
            <a:chExt cx="1312504" cy="1312333"/>
          </a:xfrm>
        </p:grpSpPr>
        <p:sp>
          <p:nvSpPr>
            <p:cNvPr id="59" name="Oval 58"/>
            <p:cNvSpPr/>
            <p:nvPr/>
          </p:nvSpPr>
          <p:spPr bwMode="auto">
            <a:xfrm>
              <a:off x="12591574" y="4411134"/>
              <a:ext cx="1312504" cy="13123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09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60" name="AutoShape 118"/>
            <p:cNvSpPr>
              <a:spLocks/>
            </p:cNvSpPr>
            <p:nvPr/>
          </p:nvSpPr>
          <p:spPr bwMode="auto">
            <a:xfrm>
              <a:off x="12906409" y="4778440"/>
              <a:ext cx="654636" cy="562506"/>
            </a:xfrm>
            <a:custGeom>
              <a:avLst/>
              <a:gdLst>
                <a:gd name="T0" fmla="*/ 10782 w 21564"/>
                <a:gd name="T1" fmla="*/ 10800 h 21600"/>
                <a:gd name="T2" fmla="*/ 10782 w 21564"/>
                <a:gd name="T3" fmla="*/ 10800 h 21600"/>
                <a:gd name="T4" fmla="*/ 10782 w 21564"/>
                <a:gd name="T5" fmla="*/ 10800 h 21600"/>
                <a:gd name="T6" fmla="*/ 10782 w 215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64" h="21600">
                  <a:moveTo>
                    <a:pt x="20680" y="3130"/>
                  </a:moveTo>
                  <a:cubicBezTo>
                    <a:pt x="20952" y="3130"/>
                    <a:pt x="21179" y="3257"/>
                    <a:pt x="21357" y="3515"/>
                  </a:cubicBezTo>
                  <a:cubicBezTo>
                    <a:pt x="21536" y="3767"/>
                    <a:pt x="21600" y="4044"/>
                    <a:pt x="21543" y="4340"/>
                  </a:cubicBezTo>
                  <a:lnTo>
                    <a:pt x="20279" y="12471"/>
                  </a:lnTo>
                  <a:cubicBezTo>
                    <a:pt x="20230" y="12706"/>
                    <a:pt x="20128" y="12899"/>
                    <a:pt x="19969" y="13061"/>
                  </a:cubicBezTo>
                  <a:cubicBezTo>
                    <a:pt x="19810" y="13222"/>
                    <a:pt x="19614" y="13296"/>
                    <a:pt x="19389" y="13296"/>
                  </a:cubicBezTo>
                  <a:lnTo>
                    <a:pt x="6706" y="13296"/>
                  </a:lnTo>
                  <a:lnTo>
                    <a:pt x="7114" y="15660"/>
                  </a:lnTo>
                  <a:cubicBezTo>
                    <a:pt x="7146" y="15810"/>
                    <a:pt x="7214" y="15936"/>
                    <a:pt x="7319" y="16033"/>
                  </a:cubicBezTo>
                  <a:cubicBezTo>
                    <a:pt x="7424" y="16130"/>
                    <a:pt x="7539" y="16183"/>
                    <a:pt x="7666" y="16183"/>
                  </a:cubicBezTo>
                  <a:lnTo>
                    <a:pt x="17685" y="16183"/>
                  </a:lnTo>
                  <a:cubicBezTo>
                    <a:pt x="17810" y="16183"/>
                    <a:pt x="17918" y="16236"/>
                    <a:pt x="18008" y="16345"/>
                  </a:cubicBezTo>
                  <a:cubicBezTo>
                    <a:pt x="18096" y="16453"/>
                    <a:pt x="18143" y="16580"/>
                    <a:pt x="18143" y="16735"/>
                  </a:cubicBezTo>
                  <a:lnTo>
                    <a:pt x="18143" y="17831"/>
                  </a:lnTo>
                  <a:cubicBezTo>
                    <a:pt x="18143" y="17981"/>
                    <a:pt x="18099" y="18107"/>
                    <a:pt x="18013" y="18204"/>
                  </a:cubicBezTo>
                  <a:cubicBezTo>
                    <a:pt x="17927" y="18301"/>
                    <a:pt x="17817" y="18348"/>
                    <a:pt x="17685" y="18348"/>
                  </a:cubicBezTo>
                  <a:lnTo>
                    <a:pt x="15776" y="18348"/>
                  </a:lnTo>
                  <a:lnTo>
                    <a:pt x="8146" y="18348"/>
                  </a:lnTo>
                  <a:lnTo>
                    <a:pt x="6928" y="18348"/>
                  </a:lnTo>
                  <a:cubicBezTo>
                    <a:pt x="6801" y="18348"/>
                    <a:pt x="6662" y="18336"/>
                    <a:pt x="6500" y="18301"/>
                  </a:cubicBezTo>
                  <a:cubicBezTo>
                    <a:pt x="6339" y="18266"/>
                    <a:pt x="6202" y="18222"/>
                    <a:pt x="6085" y="18169"/>
                  </a:cubicBezTo>
                  <a:cubicBezTo>
                    <a:pt x="6036" y="18145"/>
                    <a:pt x="5982" y="18090"/>
                    <a:pt x="5921" y="17987"/>
                  </a:cubicBezTo>
                  <a:cubicBezTo>
                    <a:pt x="5860" y="17884"/>
                    <a:pt x="5799" y="17769"/>
                    <a:pt x="5740" y="17643"/>
                  </a:cubicBezTo>
                  <a:cubicBezTo>
                    <a:pt x="5684" y="17517"/>
                    <a:pt x="5632" y="17391"/>
                    <a:pt x="5593" y="17258"/>
                  </a:cubicBezTo>
                  <a:cubicBezTo>
                    <a:pt x="5552" y="17132"/>
                    <a:pt x="5527" y="17035"/>
                    <a:pt x="5513" y="16959"/>
                  </a:cubicBezTo>
                  <a:lnTo>
                    <a:pt x="2997" y="2669"/>
                  </a:lnTo>
                  <a:cubicBezTo>
                    <a:pt x="2965" y="2519"/>
                    <a:pt x="2897" y="2399"/>
                    <a:pt x="2791" y="2308"/>
                  </a:cubicBezTo>
                  <a:cubicBezTo>
                    <a:pt x="2686" y="2211"/>
                    <a:pt x="2569" y="2164"/>
                    <a:pt x="2444" y="2164"/>
                  </a:cubicBezTo>
                  <a:lnTo>
                    <a:pt x="457" y="2164"/>
                  </a:lnTo>
                  <a:cubicBezTo>
                    <a:pt x="151" y="2164"/>
                    <a:pt x="0" y="1982"/>
                    <a:pt x="0" y="1618"/>
                  </a:cubicBezTo>
                  <a:lnTo>
                    <a:pt x="0" y="546"/>
                  </a:lnTo>
                  <a:cubicBezTo>
                    <a:pt x="0" y="185"/>
                    <a:pt x="151" y="0"/>
                    <a:pt x="457" y="0"/>
                  </a:cubicBezTo>
                  <a:lnTo>
                    <a:pt x="3158" y="0"/>
                  </a:lnTo>
                  <a:cubicBezTo>
                    <a:pt x="3285" y="0"/>
                    <a:pt x="3432" y="17"/>
                    <a:pt x="3606" y="58"/>
                  </a:cubicBezTo>
                  <a:cubicBezTo>
                    <a:pt x="3774" y="94"/>
                    <a:pt x="3916" y="132"/>
                    <a:pt x="4026" y="167"/>
                  </a:cubicBezTo>
                  <a:cubicBezTo>
                    <a:pt x="4075" y="208"/>
                    <a:pt x="4129" y="276"/>
                    <a:pt x="4192" y="373"/>
                  </a:cubicBezTo>
                  <a:cubicBezTo>
                    <a:pt x="4261" y="470"/>
                    <a:pt x="4322" y="584"/>
                    <a:pt x="4376" y="704"/>
                  </a:cubicBezTo>
                  <a:cubicBezTo>
                    <a:pt x="4429" y="825"/>
                    <a:pt x="4478" y="951"/>
                    <a:pt x="4518" y="1072"/>
                  </a:cubicBezTo>
                  <a:cubicBezTo>
                    <a:pt x="4557" y="1198"/>
                    <a:pt x="4584" y="1301"/>
                    <a:pt x="4598" y="1377"/>
                  </a:cubicBezTo>
                  <a:lnTo>
                    <a:pt x="4916" y="3134"/>
                  </a:lnTo>
                  <a:lnTo>
                    <a:pt x="20680" y="3134"/>
                  </a:lnTo>
                  <a:close/>
                  <a:moveTo>
                    <a:pt x="6811" y="19981"/>
                  </a:moveTo>
                  <a:cubicBezTo>
                    <a:pt x="6811" y="19540"/>
                    <a:pt x="6940" y="19156"/>
                    <a:pt x="7202" y="18833"/>
                  </a:cubicBezTo>
                  <a:cubicBezTo>
                    <a:pt x="7461" y="18512"/>
                    <a:pt x="7776" y="18345"/>
                    <a:pt x="8146" y="18345"/>
                  </a:cubicBezTo>
                  <a:cubicBezTo>
                    <a:pt x="8527" y="18345"/>
                    <a:pt x="8850" y="18512"/>
                    <a:pt x="9114" y="18833"/>
                  </a:cubicBezTo>
                  <a:cubicBezTo>
                    <a:pt x="9380" y="19153"/>
                    <a:pt x="9512" y="19538"/>
                    <a:pt x="9512" y="19981"/>
                  </a:cubicBezTo>
                  <a:cubicBezTo>
                    <a:pt x="9512" y="20425"/>
                    <a:pt x="9380" y="20800"/>
                    <a:pt x="9114" y="21118"/>
                  </a:cubicBezTo>
                  <a:cubicBezTo>
                    <a:pt x="8850" y="21438"/>
                    <a:pt x="8527" y="21599"/>
                    <a:pt x="8146" y="21599"/>
                  </a:cubicBezTo>
                  <a:cubicBezTo>
                    <a:pt x="7779" y="21599"/>
                    <a:pt x="7464" y="21438"/>
                    <a:pt x="7202" y="21118"/>
                  </a:cubicBezTo>
                  <a:cubicBezTo>
                    <a:pt x="6940" y="20800"/>
                    <a:pt x="6811" y="20421"/>
                    <a:pt x="6811" y="19981"/>
                  </a:cubicBezTo>
                  <a:moveTo>
                    <a:pt x="14431" y="19981"/>
                  </a:moveTo>
                  <a:cubicBezTo>
                    <a:pt x="14431" y="19540"/>
                    <a:pt x="14563" y="19156"/>
                    <a:pt x="14822" y="18833"/>
                  </a:cubicBezTo>
                  <a:cubicBezTo>
                    <a:pt x="15084" y="18512"/>
                    <a:pt x="15399" y="18345"/>
                    <a:pt x="15778" y="18345"/>
                  </a:cubicBezTo>
                  <a:cubicBezTo>
                    <a:pt x="16143" y="18345"/>
                    <a:pt x="16458" y="18512"/>
                    <a:pt x="16720" y="18833"/>
                  </a:cubicBezTo>
                  <a:cubicBezTo>
                    <a:pt x="16981" y="19153"/>
                    <a:pt x="17113" y="19538"/>
                    <a:pt x="17113" y="19981"/>
                  </a:cubicBezTo>
                  <a:cubicBezTo>
                    <a:pt x="17113" y="20425"/>
                    <a:pt x="16981" y="20800"/>
                    <a:pt x="16720" y="21118"/>
                  </a:cubicBezTo>
                  <a:cubicBezTo>
                    <a:pt x="16460" y="21438"/>
                    <a:pt x="16145" y="21599"/>
                    <a:pt x="15778" y="21599"/>
                  </a:cubicBezTo>
                  <a:cubicBezTo>
                    <a:pt x="15412" y="21599"/>
                    <a:pt x="15094" y="21438"/>
                    <a:pt x="14830" y="21118"/>
                  </a:cubicBezTo>
                  <a:cubicBezTo>
                    <a:pt x="14563" y="20800"/>
                    <a:pt x="14431" y="20421"/>
                    <a:pt x="14431" y="199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marL="0" marR="0" lvl="0" indent="0" algn="l" defTabSz="1714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Gill Sans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61" name="Group 6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2413357" y="4642226"/>
            <a:ext cx="655996" cy="656166"/>
            <a:chOff x="12591574" y="7581881"/>
            <a:chExt cx="1312504" cy="1312332"/>
          </a:xfrm>
        </p:grpSpPr>
        <p:sp>
          <p:nvSpPr>
            <p:cNvPr id="62" name="Oval 61"/>
            <p:cNvSpPr/>
            <p:nvPr/>
          </p:nvSpPr>
          <p:spPr bwMode="auto">
            <a:xfrm>
              <a:off x="12591574" y="7581881"/>
              <a:ext cx="1312504" cy="13123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09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2847592" y="7855517"/>
              <a:ext cx="767350" cy="763964"/>
              <a:chOff x="-365126" y="-2462213"/>
              <a:chExt cx="4321176" cy="4302126"/>
            </a:xfrm>
            <a:solidFill>
              <a:schemeClr val="bg1"/>
            </a:solidFill>
          </p:grpSpPr>
          <p:sp>
            <p:nvSpPr>
              <p:cNvPr id="64" name="Freeform 5"/>
              <p:cNvSpPr>
                <a:spLocks noEditPoints="1"/>
              </p:cNvSpPr>
              <p:nvPr/>
            </p:nvSpPr>
            <p:spPr bwMode="auto">
              <a:xfrm>
                <a:off x="-365126" y="-2058988"/>
                <a:ext cx="3937000" cy="3898901"/>
              </a:xfrm>
              <a:custGeom>
                <a:avLst/>
                <a:gdLst>
                  <a:gd name="T0" fmla="*/ 744 w 1047"/>
                  <a:gd name="T1" fmla="*/ 26 h 1037"/>
                  <a:gd name="T2" fmla="*/ 681 w 1047"/>
                  <a:gd name="T3" fmla="*/ 0 h 1037"/>
                  <a:gd name="T4" fmla="*/ 618 w 1047"/>
                  <a:gd name="T5" fmla="*/ 26 h 1037"/>
                  <a:gd name="T6" fmla="*/ 568 w 1047"/>
                  <a:gd name="T7" fmla="*/ 77 h 1037"/>
                  <a:gd name="T8" fmla="*/ 541 w 1047"/>
                  <a:gd name="T9" fmla="*/ 140 h 1037"/>
                  <a:gd name="T10" fmla="*/ 555 w 1047"/>
                  <a:gd name="T11" fmla="*/ 187 h 1037"/>
                  <a:gd name="T12" fmla="*/ 69 w 1047"/>
                  <a:gd name="T13" fmla="*/ 382 h 1037"/>
                  <a:gd name="T14" fmla="*/ 7 w 1047"/>
                  <a:gd name="T15" fmla="*/ 460 h 1037"/>
                  <a:gd name="T16" fmla="*/ 37 w 1047"/>
                  <a:gd name="T17" fmla="*/ 556 h 1037"/>
                  <a:gd name="T18" fmla="*/ 491 w 1047"/>
                  <a:gd name="T19" fmla="*/ 1006 h 1037"/>
                  <a:gd name="T20" fmla="*/ 565 w 1047"/>
                  <a:gd name="T21" fmla="*/ 1037 h 1037"/>
                  <a:gd name="T22" fmla="*/ 567 w 1047"/>
                  <a:gd name="T23" fmla="*/ 1037 h 1037"/>
                  <a:gd name="T24" fmla="*/ 589 w 1047"/>
                  <a:gd name="T25" fmla="*/ 1035 h 1037"/>
                  <a:gd name="T26" fmla="*/ 667 w 1047"/>
                  <a:gd name="T27" fmla="*/ 969 h 1037"/>
                  <a:gd name="T28" fmla="*/ 858 w 1047"/>
                  <a:gd name="T29" fmla="*/ 491 h 1037"/>
                  <a:gd name="T30" fmla="*/ 907 w 1047"/>
                  <a:gd name="T31" fmla="*/ 506 h 1037"/>
                  <a:gd name="T32" fmla="*/ 970 w 1047"/>
                  <a:gd name="T33" fmla="*/ 480 h 1037"/>
                  <a:gd name="T34" fmla="*/ 1020 w 1047"/>
                  <a:gd name="T35" fmla="*/ 429 h 1037"/>
                  <a:gd name="T36" fmla="*/ 1047 w 1047"/>
                  <a:gd name="T37" fmla="*/ 366 h 1037"/>
                  <a:gd name="T38" fmla="*/ 1021 w 1047"/>
                  <a:gd name="T39" fmla="*/ 303 h 1037"/>
                  <a:gd name="T40" fmla="*/ 744 w 1047"/>
                  <a:gd name="T41" fmla="*/ 26 h 1037"/>
                  <a:gd name="T42" fmla="*/ 601 w 1047"/>
                  <a:gd name="T43" fmla="*/ 943 h 1037"/>
                  <a:gd name="T44" fmla="*/ 575 w 1047"/>
                  <a:gd name="T45" fmla="*/ 965 h 1037"/>
                  <a:gd name="T46" fmla="*/ 566 w 1047"/>
                  <a:gd name="T47" fmla="*/ 966 h 1037"/>
                  <a:gd name="T48" fmla="*/ 542 w 1047"/>
                  <a:gd name="T49" fmla="*/ 955 h 1037"/>
                  <a:gd name="T50" fmla="*/ 87 w 1047"/>
                  <a:gd name="T51" fmla="*/ 505 h 1037"/>
                  <a:gd name="T52" fmla="*/ 77 w 1047"/>
                  <a:gd name="T53" fmla="*/ 473 h 1037"/>
                  <a:gd name="T54" fmla="*/ 98 w 1047"/>
                  <a:gd name="T55" fmla="*/ 447 h 1037"/>
                  <a:gd name="T56" fmla="*/ 320 w 1047"/>
                  <a:gd name="T57" fmla="*/ 358 h 1037"/>
                  <a:gd name="T58" fmla="*/ 770 w 1047"/>
                  <a:gd name="T59" fmla="*/ 520 h 1037"/>
                  <a:gd name="T60" fmla="*/ 601 w 1047"/>
                  <a:gd name="T61" fmla="*/ 943 h 1037"/>
                  <a:gd name="T62" fmla="*/ 970 w 1047"/>
                  <a:gd name="T63" fmla="*/ 378 h 1037"/>
                  <a:gd name="T64" fmla="*/ 919 w 1047"/>
                  <a:gd name="T65" fmla="*/ 429 h 1037"/>
                  <a:gd name="T66" fmla="*/ 894 w 1047"/>
                  <a:gd name="T67" fmla="*/ 429 h 1037"/>
                  <a:gd name="T68" fmla="*/ 831 w 1047"/>
                  <a:gd name="T69" fmla="*/ 366 h 1037"/>
                  <a:gd name="T70" fmla="*/ 780 w 1047"/>
                  <a:gd name="T71" fmla="*/ 494 h 1037"/>
                  <a:gd name="T72" fmla="*/ 784 w 1047"/>
                  <a:gd name="T73" fmla="*/ 483 h 1037"/>
                  <a:gd name="T74" fmla="*/ 468 w 1047"/>
                  <a:gd name="T75" fmla="*/ 350 h 1037"/>
                  <a:gd name="T76" fmla="*/ 376 w 1047"/>
                  <a:gd name="T77" fmla="*/ 336 h 1037"/>
                  <a:gd name="T78" fmla="*/ 679 w 1047"/>
                  <a:gd name="T79" fmla="*/ 214 h 1037"/>
                  <a:gd name="T80" fmla="*/ 618 w 1047"/>
                  <a:gd name="T81" fmla="*/ 153 h 1037"/>
                  <a:gd name="T82" fmla="*/ 618 w 1047"/>
                  <a:gd name="T83" fmla="*/ 128 h 1037"/>
                  <a:gd name="T84" fmla="*/ 669 w 1047"/>
                  <a:gd name="T85" fmla="*/ 77 h 1037"/>
                  <a:gd name="T86" fmla="*/ 694 w 1047"/>
                  <a:gd name="T87" fmla="*/ 77 h 1037"/>
                  <a:gd name="T88" fmla="*/ 970 w 1047"/>
                  <a:gd name="T89" fmla="*/ 353 h 1037"/>
                  <a:gd name="T90" fmla="*/ 970 w 1047"/>
                  <a:gd name="T91" fmla="*/ 378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7" h="1037">
                    <a:moveTo>
                      <a:pt x="744" y="26"/>
                    </a:moveTo>
                    <a:cubicBezTo>
                      <a:pt x="727" y="10"/>
                      <a:pt x="705" y="0"/>
                      <a:pt x="681" y="0"/>
                    </a:cubicBezTo>
                    <a:cubicBezTo>
                      <a:pt x="657" y="0"/>
                      <a:pt x="635" y="10"/>
                      <a:pt x="618" y="26"/>
                    </a:cubicBezTo>
                    <a:cubicBezTo>
                      <a:pt x="568" y="77"/>
                      <a:pt x="568" y="77"/>
                      <a:pt x="568" y="77"/>
                    </a:cubicBezTo>
                    <a:cubicBezTo>
                      <a:pt x="551" y="94"/>
                      <a:pt x="541" y="116"/>
                      <a:pt x="541" y="140"/>
                    </a:cubicBezTo>
                    <a:cubicBezTo>
                      <a:pt x="541" y="157"/>
                      <a:pt x="546" y="173"/>
                      <a:pt x="555" y="187"/>
                    </a:cubicBezTo>
                    <a:cubicBezTo>
                      <a:pt x="69" y="382"/>
                      <a:pt x="69" y="382"/>
                      <a:pt x="69" y="382"/>
                    </a:cubicBezTo>
                    <a:cubicBezTo>
                      <a:pt x="37" y="396"/>
                      <a:pt x="13" y="425"/>
                      <a:pt x="7" y="460"/>
                    </a:cubicBezTo>
                    <a:cubicBezTo>
                      <a:pt x="0" y="495"/>
                      <a:pt x="11" y="531"/>
                      <a:pt x="37" y="556"/>
                    </a:cubicBezTo>
                    <a:cubicBezTo>
                      <a:pt x="491" y="1006"/>
                      <a:pt x="491" y="1006"/>
                      <a:pt x="491" y="1006"/>
                    </a:cubicBezTo>
                    <a:cubicBezTo>
                      <a:pt x="511" y="1025"/>
                      <a:pt x="537" y="1036"/>
                      <a:pt x="565" y="1037"/>
                    </a:cubicBezTo>
                    <a:cubicBezTo>
                      <a:pt x="565" y="1037"/>
                      <a:pt x="567" y="1037"/>
                      <a:pt x="567" y="1037"/>
                    </a:cubicBezTo>
                    <a:cubicBezTo>
                      <a:pt x="575" y="1037"/>
                      <a:pt x="582" y="1036"/>
                      <a:pt x="589" y="1035"/>
                    </a:cubicBezTo>
                    <a:cubicBezTo>
                      <a:pt x="625" y="1027"/>
                      <a:pt x="654" y="1003"/>
                      <a:pt x="667" y="969"/>
                    </a:cubicBezTo>
                    <a:cubicBezTo>
                      <a:pt x="858" y="491"/>
                      <a:pt x="858" y="491"/>
                      <a:pt x="858" y="491"/>
                    </a:cubicBezTo>
                    <a:cubicBezTo>
                      <a:pt x="872" y="501"/>
                      <a:pt x="889" y="506"/>
                      <a:pt x="907" y="506"/>
                    </a:cubicBezTo>
                    <a:cubicBezTo>
                      <a:pt x="931" y="506"/>
                      <a:pt x="953" y="496"/>
                      <a:pt x="970" y="480"/>
                    </a:cubicBezTo>
                    <a:cubicBezTo>
                      <a:pt x="1020" y="429"/>
                      <a:pt x="1020" y="429"/>
                      <a:pt x="1020" y="429"/>
                    </a:cubicBezTo>
                    <a:cubicBezTo>
                      <a:pt x="1037" y="412"/>
                      <a:pt x="1047" y="390"/>
                      <a:pt x="1047" y="366"/>
                    </a:cubicBezTo>
                    <a:cubicBezTo>
                      <a:pt x="1047" y="342"/>
                      <a:pt x="1037" y="319"/>
                      <a:pt x="1021" y="303"/>
                    </a:cubicBezTo>
                    <a:lnTo>
                      <a:pt x="744" y="26"/>
                    </a:lnTo>
                    <a:close/>
                    <a:moveTo>
                      <a:pt x="601" y="943"/>
                    </a:moveTo>
                    <a:cubicBezTo>
                      <a:pt x="596" y="954"/>
                      <a:pt x="586" y="962"/>
                      <a:pt x="575" y="965"/>
                    </a:cubicBezTo>
                    <a:cubicBezTo>
                      <a:pt x="572" y="965"/>
                      <a:pt x="569" y="966"/>
                      <a:pt x="566" y="966"/>
                    </a:cubicBezTo>
                    <a:cubicBezTo>
                      <a:pt x="557" y="965"/>
                      <a:pt x="549" y="962"/>
                      <a:pt x="542" y="955"/>
                    </a:cubicBezTo>
                    <a:cubicBezTo>
                      <a:pt x="87" y="505"/>
                      <a:pt x="87" y="505"/>
                      <a:pt x="87" y="505"/>
                    </a:cubicBezTo>
                    <a:cubicBezTo>
                      <a:pt x="79" y="497"/>
                      <a:pt x="75" y="485"/>
                      <a:pt x="77" y="473"/>
                    </a:cubicBezTo>
                    <a:cubicBezTo>
                      <a:pt x="79" y="462"/>
                      <a:pt x="87" y="452"/>
                      <a:pt x="98" y="447"/>
                    </a:cubicBezTo>
                    <a:cubicBezTo>
                      <a:pt x="320" y="358"/>
                      <a:pt x="320" y="358"/>
                      <a:pt x="320" y="358"/>
                    </a:cubicBezTo>
                    <a:cubicBezTo>
                      <a:pt x="470" y="408"/>
                      <a:pt x="620" y="360"/>
                      <a:pt x="770" y="520"/>
                    </a:cubicBezTo>
                    <a:lnTo>
                      <a:pt x="601" y="943"/>
                    </a:lnTo>
                    <a:close/>
                    <a:moveTo>
                      <a:pt x="970" y="378"/>
                    </a:moveTo>
                    <a:cubicBezTo>
                      <a:pt x="919" y="429"/>
                      <a:pt x="919" y="429"/>
                      <a:pt x="919" y="429"/>
                    </a:cubicBezTo>
                    <a:cubicBezTo>
                      <a:pt x="912" y="436"/>
                      <a:pt x="901" y="436"/>
                      <a:pt x="894" y="429"/>
                    </a:cubicBezTo>
                    <a:cubicBezTo>
                      <a:pt x="831" y="366"/>
                      <a:pt x="831" y="366"/>
                      <a:pt x="831" y="366"/>
                    </a:cubicBezTo>
                    <a:cubicBezTo>
                      <a:pt x="780" y="494"/>
                      <a:pt x="780" y="494"/>
                      <a:pt x="780" y="494"/>
                    </a:cubicBezTo>
                    <a:cubicBezTo>
                      <a:pt x="784" y="483"/>
                      <a:pt x="784" y="483"/>
                      <a:pt x="784" y="483"/>
                    </a:cubicBezTo>
                    <a:cubicBezTo>
                      <a:pt x="676" y="376"/>
                      <a:pt x="567" y="362"/>
                      <a:pt x="468" y="350"/>
                    </a:cubicBezTo>
                    <a:cubicBezTo>
                      <a:pt x="437" y="346"/>
                      <a:pt x="406" y="342"/>
                      <a:pt x="376" y="336"/>
                    </a:cubicBezTo>
                    <a:cubicBezTo>
                      <a:pt x="679" y="214"/>
                      <a:pt x="679" y="214"/>
                      <a:pt x="679" y="214"/>
                    </a:cubicBezTo>
                    <a:cubicBezTo>
                      <a:pt x="618" y="153"/>
                      <a:pt x="618" y="153"/>
                      <a:pt x="618" y="153"/>
                    </a:cubicBezTo>
                    <a:cubicBezTo>
                      <a:pt x="611" y="146"/>
                      <a:pt x="611" y="135"/>
                      <a:pt x="618" y="128"/>
                    </a:cubicBezTo>
                    <a:cubicBezTo>
                      <a:pt x="669" y="77"/>
                      <a:pt x="669" y="77"/>
                      <a:pt x="669" y="77"/>
                    </a:cubicBezTo>
                    <a:cubicBezTo>
                      <a:pt x="676" y="70"/>
                      <a:pt x="687" y="70"/>
                      <a:pt x="694" y="77"/>
                    </a:cubicBezTo>
                    <a:cubicBezTo>
                      <a:pt x="970" y="353"/>
                      <a:pt x="970" y="353"/>
                      <a:pt x="970" y="353"/>
                    </a:cubicBezTo>
                    <a:cubicBezTo>
                      <a:pt x="977" y="360"/>
                      <a:pt x="977" y="372"/>
                      <a:pt x="970" y="3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65" name="Freeform 6"/>
              <p:cNvSpPr>
                <a:spLocks noEditPoints="1"/>
              </p:cNvSpPr>
              <p:nvPr/>
            </p:nvSpPr>
            <p:spPr bwMode="auto">
              <a:xfrm>
                <a:off x="1536700" y="-311150"/>
                <a:ext cx="669925" cy="673100"/>
              </a:xfrm>
              <a:custGeom>
                <a:avLst/>
                <a:gdLst>
                  <a:gd name="T0" fmla="*/ 89 w 178"/>
                  <a:gd name="T1" fmla="*/ 179 h 179"/>
                  <a:gd name="T2" fmla="*/ 178 w 178"/>
                  <a:gd name="T3" fmla="*/ 89 h 179"/>
                  <a:gd name="T4" fmla="*/ 89 w 178"/>
                  <a:gd name="T5" fmla="*/ 0 h 179"/>
                  <a:gd name="T6" fmla="*/ 0 w 178"/>
                  <a:gd name="T7" fmla="*/ 89 h 179"/>
                  <a:gd name="T8" fmla="*/ 89 w 178"/>
                  <a:gd name="T9" fmla="*/ 179 h 179"/>
                  <a:gd name="T10" fmla="*/ 89 w 178"/>
                  <a:gd name="T11" fmla="*/ 36 h 179"/>
                  <a:gd name="T12" fmla="*/ 143 w 178"/>
                  <a:gd name="T13" fmla="*/ 89 h 179"/>
                  <a:gd name="T14" fmla="*/ 89 w 178"/>
                  <a:gd name="T15" fmla="*/ 143 h 179"/>
                  <a:gd name="T16" fmla="*/ 35 w 178"/>
                  <a:gd name="T17" fmla="*/ 89 h 179"/>
                  <a:gd name="T18" fmla="*/ 89 w 178"/>
                  <a:gd name="T19" fmla="*/ 3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8" h="179">
                    <a:moveTo>
                      <a:pt x="89" y="179"/>
                    </a:moveTo>
                    <a:cubicBezTo>
                      <a:pt x="138" y="179"/>
                      <a:pt x="178" y="139"/>
                      <a:pt x="178" y="89"/>
                    </a:cubicBezTo>
                    <a:cubicBezTo>
                      <a:pt x="178" y="40"/>
                      <a:pt x="138" y="0"/>
                      <a:pt x="89" y="0"/>
                    </a:cubicBezTo>
                    <a:cubicBezTo>
                      <a:pt x="40" y="0"/>
                      <a:pt x="0" y="40"/>
                      <a:pt x="0" y="89"/>
                    </a:cubicBezTo>
                    <a:cubicBezTo>
                      <a:pt x="0" y="139"/>
                      <a:pt x="40" y="179"/>
                      <a:pt x="89" y="179"/>
                    </a:cubicBezTo>
                    <a:close/>
                    <a:moveTo>
                      <a:pt x="89" y="36"/>
                    </a:moveTo>
                    <a:cubicBezTo>
                      <a:pt x="119" y="36"/>
                      <a:pt x="143" y="60"/>
                      <a:pt x="143" y="89"/>
                    </a:cubicBezTo>
                    <a:cubicBezTo>
                      <a:pt x="143" y="119"/>
                      <a:pt x="119" y="143"/>
                      <a:pt x="89" y="143"/>
                    </a:cubicBezTo>
                    <a:cubicBezTo>
                      <a:pt x="59" y="143"/>
                      <a:pt x="35" y="119"/>
                      <a:pt x="35" y="89"/>
                    </a:cubicBezTo>
                    <a:cubicBezTo>
                      <a:pt x="35" y="60"/>
                      <a:pt x="59" y="36"/>
                      <a:pt x="89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66" name="Freeform 7"/>
              <p:cNvSpPr>
                <a:spLocks noEditPoints="1"/>
              </p:cNvSpPr>
              <p:nvPr/>
            </p:nvSpPr>
            <p:spPr bwMode="auto">
              <a:xfrm>
                <a:off x="3282950" y="-2462213"/>
                <a:ext cx="673100" cy="673100"/>
              </a:xfrm>
              <a:custGeom>
                <a:avLst/>
                <a:gdLst>
                  <a:gd name="T0" fmla="*/ 90 w 179"/>
                  <a:gd name="T1" fmla="*/ 0 h 179"/>
                  <a:gd name="T2" fmla="*/ 0 w 179"/>
                  <a:gd name="T3" fmla="*/ 89 h 179"/>
                  <a:gd name="T4" fmla="*/ 90 w 179"/>
                  <a:gd name="T5" fmla="*/ 179 h 179"/>
                  <a:gd name="T6" fmla="*/ 179 w 179"/>
                  <a:gd name="T7" fmla="*/ 89 h 179"/>
                  <a:gd name="T8" fmla="*/ 90 w 179"/>
                  <a:gd name="T9" fmla="*/ 0 h 179"/>
                  <a:gd name="T10" fmla="*/ 90 w 179"/>
                  <a:gd name="T11" fmla="*/ 143 h 179"/>
                  <a:gd name="T12" fmla="*/ 36 w 179"/>
                  <a:gd name="T13" fmla="*/ 89 h 179"/>
                  <a:gd name="T14" fmla="*/ 90 w 179"/>
                  <a:gd name="T15" fmla="*/ 36 h 179"/>
                  <a:gd name="T16" fmla="*/ 143 w 179"/>
                  <a:gd name="T17" fmla="*/ 89 h 179"/>
                  <a:gd name="T18" fmla="*/ 90 w 179"/>
                  <a:gd name="T19" fmla="*/ 143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179">
                    <a:moveTo>
                      <a:pt x="90" y="0"/>
                    </a:moveTo>
                    <a:cubicBezTo>
                      <a:pt x="40" y="0"/>
                      <a:pt x="0" y="40"/>
                      <a:pt x="0" y="89"/>
                    </a:cubicBezTo>
                    <a:cubicBezTo>
                      <a:pt x="0" y="139"/>
                      <a:pt x="40" y="179"/>
                      <a:pt x="90" y="179"/>
                    </a:cubicBezTo>
                    <a:cubicBezTo>
                      <a:pt x="139" y="179"/>
                      <a:pt x="179" y="139"/>
                      <a:pt x="179" y="89"/>
                    </a:cubicBezTo>
                    <a:cubicBezTo>
                      <a:pt x="179" y="40"/>
                      <a:pt x="139" y="0"/>
                      <a:pt x="90" y="0"/>
                    </a:cubicBezTo>
                    <a:close/>
                    <a:moveTo>
                      <a:pt x="90" y="143"/>
                    </a:moveTo>
                    <a:cubicBezTo>
                      <a:pt x="60" y="143"/>
                      <a:pt x="36" y="119"/>
                      <a:pt x="36" y="89"/>
                    </a:cubicBezTo>
                    <a:cubicBezTo>
                      <a:pt x="36" y="60"/>
                      <a:pt x="60" y="36"/>
                      <a:pt x="90" y="36"/>
                    </a:cubicBezTo>
                    <a:cubicBezTo>
                      <a:pt x="119" y="36"/>
                      <a:pt x="143" y="60"/>
                      <a:pt x="143" y="89"/>
                    </a:cubicBezTo>
                    <a:cubicBezTo>
                      <a:pt x="143" y="119"/>
                      <a:pt x="119" y="143"/>
                      <a:pt x="90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67" name="Freeform 8"/>
              <p:cNvSpPr>
                <a:spLocks noEditPoints="1"/>
              </p:cNvSpPr>
              <p:nvPr/>
            </p:nvSpPr>
            <p:spPr bwMode="auto">
              <a:xfrm>
                <a:off x="728662" y="-446088"/>
                <a:ext cx="538163" cy="536575"/>
              </a:xfrm>
              <a:custGeom>
                <a:avLst/>
                <a:gdLst>
                  <a:gd name="T0" fmla="*/ 0 w 143"/>
                  <a:gd name="T1" fmla="*/ 72 h 143"/>
                  <a:gd name="T2" fmla="*/ 72 w 143"/>
                  <a:gd name="T3" fmla="*/ 143 h 143"/>
                  <a:gd name="T4" fmla="*/ 143 w 143"/>
                  <a:gd name="T5" fmla="*/ 72 h 143"/>
                  <a:gd name="T6" fmla="*/ 72 w 143"/>
                  <a:gd name="T7" fmla="*/ 0 h 143"/>
                  <a:gd name="T8" fmla="*/ 0 w 143"/>
                  <a:gd name="T9" fmla="*/ 72 h 143"/>
                  <a:gd name="T10" fmla="*/ 72 w 143"/>
                  <a:gd name="T11" fmla="*/ 36 h 143"/>
                  <a:gd name="T12" fmla="*/ 107 w 143"/>
                  <a:gd name="T13" fmla="*/ 72 h 143"/>
                  <a:gd name="T14" fmla="*/ 72 w 143"/>
                  <a:gd name="T15" fmla="*/ 108 h 143"/>
                  <a:gd name="T16" fmla="*/ 36 w 143"/>
                  <a:gd name="T17" fmla="*/ 72 h 143"/>
                  <a:gd name="T18" fmla="*/ 72 w 143"/>
                  <a:gd name="T19" fmla="*/ 3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3" h="143">
                    <a:moveTo>
                      <a:pt x="0" y="72"/>
                    </a:moveTo>
                    <a:cubicBezTo>
                      <a:pt x="0" y="111"/>
                      <a:pt x="32" y="143"/>
                      <a:pt x="72" y="143"/>
                    </a:cubicBezTo>
                    <a:cubicBezTo>
                      <a:pt x="111" y="143"/>
                      <a:pt x="143" y="111"/>
                      <a:pt x="143" y="72"/>
                    </a:cubicBezTo>
                    <a:cubicBezTo>
                      <a:pt x="143" y="32"/>
                      <a:pt x="111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lose/>
                    <a:moveTo>
                      <a:pt x="72" y="36"/>
                    </a:moveTo>
                    <a:cubicBezTo>
                      <a:pt x="91" y="36"/>
                      <a:pt x="107" y="52"/>
                      <a:pt x="107" y="72"/>
                    </a:cubicBezTo>
                    <a:cubicBezTo>
                      <a:pt x="107" y="92"/>
                      <a:pt x="91" y="108"/>
                      <a:pt x="72" y="108"/>
                    </a:cubicBezTo>
                    <a:cubicBezTo>
                      <a:pt x="52" y="108"/>
                      <a:pt x="36" y="92"/>
                      <a:pt x="36" y="72"/>
                    </a:cubicBezTo>
                    <a:cubicBezTo>
                      <a:pt x="36" y="52"/>
                      <a:pt x="52" y="36"/>
                      <a:pt x="72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68" name="Oval 9"/>
              <p:cNvSpPr>
                <a:spLocks noChangeArrowheads="1"/>
              </p:cNvSpPr>
              <p:nvPr/>
            </p:nvSpPr>
            <p:spPr bwMode="auto">
              <a:xfrm>
                <a:off x="1266825" y="496888"/>
                <a:ext cx="269875" cy="2667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69" name="Oval 10"/>
              <p:cNvSpPr>
                <a:spLocks noChangeArrowheads="1"/>
              </p:cNvSpPr>
              <p:nvPr/>
            </p:nvSpPr>
            <p:spPr bwMode="auto">
              <a:xfrm>
                <a:off x="3417887" y="-1522413"/>
                <a:ext cx="269875" cy="2714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70" name="Group 6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9147257" y="3056853"/>
            <a:ext cx="655996" cy="656167"/>
            <a:chOff x="18133744" y="4411134"/>
            <a:chExt cx="1312504" cy="1312333"/>
          </a:xfrm>
        </p:grpSpPr>
        <p:sp>
          <p:nvSpPr>
            <p:cNvPr id="71" name="Oval 70"/>
            <p:cNvSpPr/>
            <p:nvPr/>
          </p:nvSpPr>
          <p:spPr bwMode="auto">
            <a:xfrm>
              <a:off x="18133744" y="4411134"/>
              <a:ext cx="1312504" cy="1312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09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8553888" y="4778440"/>
              <a:ext cx="515282" cy="537326"/>
              <a:chOff x="-251803" y="2267153"/>
              <a:chExt cx="2078037" cy="2166938"/>
            </a:xfrm>
            <a:solidFill>
              <a:schemeClr val="bg1"/>
            </a:solidFill>
          </p:grpSpPr>
          <p:sp>
            <p:nvSpPr>
              <p:cNvPr id="73" name="Freeform 22"/>
              <p:cNvSpPr>
                <a:spLocks/>
              </p:cNvSpPr>
              <p:nvPr/>
            </p:nvSpPr>
            <p:spPr bwMode="auto">
              <a:xfrm>
                <a:off x="57759" y="2267153"/>
                <a:ext cx="1768475" cy="1522413"/>
              </a:xfrm>
              <a:custGeom>
                <a:avLst/>
                <a:gdLst>
                  <a:gd name="T0" fmla="*/ 432 w 469"/>
                  <a:gd name="T1" fmla="*/ 0 h 404"/>
                  <a:gd name="T2" fmla="*/ 0 w 469"/>
                  <a:gd name="T3" fmla="*/ 0 h 404"/>
                  <a:gd name="T4" fmla="*/ 147 w 469"/>
                  <a:gd name="T5" fmla="*/ 73 h 404"/>
                  <a:gd name="T6" fmla="*/ 395 w 469"/>
                  <a:gd name="T7" fmla="*/ 73 h 404"/>
                  <a:gd name="T8" fmla="*/ 395 w 469"/>
                  <a:gd name="T9" fmla="*/ 110 h 404"/>
                  <a:gd name="T10" fmla="*/ 220 w 469"/>
                  <a:gd name="T11" fmla="*/ 110 h 404"/>
                  <a:gd name="T12" fmla="*/ 269 w 469"/>
                  <a:gd name="T13" fmla="*/ 134 h 404"/>
                  <a:gd name="T14" fmla="*/ 314 w 469"/>
                  <a:gd name="T15" fmla="*/ 184 h 404"/>
                  <a:gd name="T16" fmla="*/ 395 w 469"/>
                  <a:gd name="T17" fmla="*/ 184 h 404"/>
                  <a:gd name="T18" fmla="*/ 395 w 469"/>
                  <a:gd name="T19" fmla="*/ 220 h 404"/>
                  <a:gd name="T20" fmla="*/ 322 w 469"/>
                  <a:gd name="T21" fmla="*/ 220 h 404"/>
                  <a:gd name="T22" fmla="*/ 322 w 469"/>
                  <a:gd name="T23" fmla="*/ 404 h 404"/>
                  <a:gd name="T24" fmla="*/ 432 w 469"/>
                  <a:gd name="T25" fmla="*/ 404 h 404"/>
                  <a:gd name="T26" fmla="*/ 469 w 469"/>
                  <a:gd name="T27" fmla="*/ 367 h 404"/>
                  <a:gd name="T28" fmla="*/ 469 w 469"/>
                  <a:gd name="T29" fmla="*/ 37 h 404"/>
                  <a:gd name="T30" fmla="*/ 432 w 469"/>
                  <a:gd name="T31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9" h="404">
                    <a:moveTo>
                      <a:pt x="43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395" y="73"/>
                      <a:pt x="395" y="73"/>
                      <a:pt x="395" y="73"/>
                    </a:cubicBezTo>
                    <a:cubicBezTo>
                      <a:pt x="395" y="110"/>
                      <a:pt x="395" y="110"/>
                      <a:pt x="395" y="110"/>
                    </a:cubicBezTo>
                    <a:cubicBezTo>
                      <a:pt x="220" y="110"/>
                      <a:pt x="220" y="110"/>
                      <a:pt x="220" y="110"/>
                    </a:cubicBezTo>
                    <a:cubicBezTo>
                      <a:pt x="269" y="134"/>
                      <a:pt x="269" y="134"/>
                      <a:pt x="269" y="134"/>
                    </a:cubicBezTo>
                    <a:cubicBezTo>
                      <a:pt x="288" y="144"/>
                      <a:pt x="304" y="163"/>
                      <a:pt x="314" y="184"/>
                    </a:cubicBezTo>
                    <a:cubicBezTo>
                      <a:pt x="395" y="184"/>
                      <a:pt x="395" y="184"/>
                      <a:pt x="395" y="184"/>
                    </a:cubicBezTo>
                    <a:cubicBezTo>
                      <a:pt x="395" y="220"/>
                      <a:pt x="395" y="220"/>
                      <a:pt x="395" y="220"/>
                    </a:cubicBezTo>
                    <a:cubicBezTo>
                      <a:pt x="322" y="220"/>
                      <a:pt x="322" y="220"/>
                      <a:pt x="322" y="220"/>
                    </a:cubicBezTo>
                    <a:cubicBezTo>
                      <a:pt x="322" y="404"/>
                      <a:pt x="322" y="404"/>
                      <a:pt x="322" y="404"/>
                    </a:cubicBezTo>
                    <a:cubicBezTo>
                      <a:pt x="432" y="404"/>
                      <a:pt x="432" y="404"/>
                      <a:pt x="432" y="404"/>
                    </a:cubicBezTo>
                    <a:cubicBezTo>
                      <a:pt x="452" y="404"/>
                      <a:pt x="469" y="387"/>
                      <a:pt x="469" y="367"/>
                    </a:cubicBezTo>
                    <a:cubicBezTo>
                      <a:pt x="469" y="37"/>
                      <a:pt x="469" y="37"/>
                      <a:pt x="469" y="37"/>
                    </a:cubicBezTo>
                    <a:cubicBezTo>
                      <a:pt x="469" y="17"/>
                      <a:pt x="452" y="0"/>
                      <a:pt x="4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74" name="Freeform 23"/>
              <p:cNvSpPr>
                <a:spLocks noEditPoints="1"/>
              </p:cNvSpPr>
              <p:nvPr/>
            </p:nvSpPr>
            <p:spPr bwMode="auto">
              <a:xfrm>
                <a:off x="-251803" y="2314778"/>
                <a:ext cx="1384300" cy="2119313"/>
              </a:xfrm>
              <a:custGeom>
                <a:avLst/>
                <a:gdLst>
                  <a:gd name="T0" fmla="*/ 334 w 367"/>
                  <a:gd name="T1" fmla="*/ 154 h 562"/>
                  <a:gd name="T2" fmla="*/ 33 w 367"/>
                  <a:gd name="T3" fmla="*/ 3 h 562"/>
                  <a:gd name="T4" fmla="*/ 20 w 367"/>
                  <a:gd name="T5" fmla="*/ 0 h 562"/>
                  <a:gd name="T6" fmla="*/ 0 w 367"/>
                  <a:gd name="T7" fmla="*/ 24 h 562"/>
                  <a:gd name="T8" fmla="*/ 0 w 367"/>
                  <a:gd name="T9" fmla="*/ 354 h 562"/>
                  <a:gd name="T10" fmla="*/ 33 w 367"/>
                  <a:gd name="T11" fmla="*/ 407 h 562"/>
                  <a:gd name="T12" fmla="*/ 334 w 367"/>
                  <a:gd name="T13" fmla="*/ 558 h 562"/>
                  <a:gd name="T14" fmla="*/ 348 w 367"/>
                  <a:gd name="T15" fmla="*/ 562 h 562"/>
                  <a:gd name="T16" fmla="*/ 367 w 367"/>
                  <a:gd name="T17" fmla="*/ 538 h 562"/>
                  <a:gd name="T18" fmla="*/ 367 w 367"/>
                  <a:gd name="T19" fmla="*/ 207 h 562"/>
                  <a:gd name="T20" fmla="*/ 334 w 367"/>
                  <a:gd name="T21" fmla="*/ 154 h 562"/>
                  <a:gd name="T22" fmla="*/ 257 w 367"/>
                  <a:gd name="T23" fmla="*/ 391 h 562"/>
                  <a:gd name="T24" fmla="*/ 220 w 367"/>
                  <a:gd name="T25" fmla="*/ 336 h 562"/>
                  <a:gd name="T26" fmla="*/ 257 w 367"/>
                  <a:gd name="T27" fmla="*/ 281 h 562"/>
                  <a:gd name="T28" fmla="*/ 294 w 367"/>
                  <a:gd name="T29" fmla="*/ 336 h 562"/>
                  <a:gd name="T30" fmla="*/ 257 w 367"/>
                  <a:gd name="T31" fmla="*/ 391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7" h="562">
                    <a:moveTo>
                      <a:pt x="334" y="154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28" y="1"/>
                      <a:pt x="24" y="0"/>
                      <a:pt x="20" y="0"/>
                    </a:cubicBezTo>
                    <a:cubicBezTo>
                      <a:pt x="8" y="0"/>
                      <a:pt x="0" y="9"/>
                      <a:pt x="0" y="24"/>
                    </a:cubicBezTo>
                    <a:cubicBezTo>
                      <a:pt x="0" y="354"/>
                      <a:pt x="0" y="354"/>
                      <a:pt x="0" y="354"/>
                    </a:cubicBezTo>
                    <a:cubicBezTo>
                      <a:pt x="0" y="374"/>
                      <a:pt x="15" y="398"/>
                      <a:pt x="33" y="407"/>
                    </a:cubicBezTo>
                    <a:cubicBezTo>
                      <a:pt x="334" y="558"/>
                      <a:pt x="334" y="558"/>
                      <a:pt x="334" y="558"/>
                    </a:cubicBezTo>
                    <a:cubicBezTo>
                      <a:pt x="339" y="560"/>
                      <a:pt x="344" y="562"/>
                      <a:pt x="348" y="562"/>
                    </a:cubicBezTo>
                    <a:cubicBezTo>
                      <a:pt x="359" y="562"/>
                      <a:pt x="367" y="553"/>
                      <a:pt x="367" y="538"/>
                    </a:cubicBezTo>
                    <a:cubicBezTo>
                      <a:pt x="367" y="207"/>
                      <a:pt x="367" y="207"/>
                      <a:pt x="367" y="207"/>
                    </a:cubicBezTo>
                    <a:cubicBezTo>
                      <a:pt x="367" y="187"/>
                      <a:pt x="352" y="163"/>
                      <a:pt x="334" y="154"/>
                    </a:cubicBezTo>
                    <a:close/>
                    <a:moveTo>
                      <a:pt x="257" y="391"/>
                    </a:moveTo>
                    <a:cubicBezTo>
                      <a:pt x="237" y="391"/>
                      <a:pt x="220" y="366"/>
                      <a:pt x="220" y="336"/>
                    </a:cubicBezTo>
                    <a:cubicBezTo>
                      <a:pt x="220" y="305"/>
                      <a:pt x="237" y="281"/>
                      <a:pt x="257" y="281"/>
                    </a:cubicBezTo>
                    <a:cubicBezTo>
                      <a:pt x="277" y="281"/>
                      <a:pt x="294" y="305"/>
                      <a:pt x="294" y="336"/>
                    </a:cubicBezTo>
                    <a:cubicBezTo>
                      <a:pt x="294" y="366"/>
                      <a:pt x="277" y="391"/>
                      <a:pt x="257" y="3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75" name="Group 74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9147250" y="4657053"/>
            <a:ext cx="655996" cy="656166"/>
            <a:chOff x="18133730" y="7611534"/>
            <a:chExt cx="1312504" cy="1312332"/>
          </a:xfrm>
        </p:grpSpPr>
        <p:sp>
          <p:nvSpPr>
            <p:cNvPr id="76" name="Oval 75"/>
            <p:cNvSpPr/>
            <p:nvPr/>
          </p:nvSpPr>
          <p:spPr bwMode="auto">
            <a:xfrm>
              <a:off x="18133730" y="7611534"/>
              <a:ext cx="1312504" cy="13123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09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77" name="Freeform 78"/>
            <p:cNvSpPr>
              <a:spLocks noChangeAspect="1" noEditPoints="1"/>
            </p:cNvSpPr>
            <p:nvPr/>
          </p:nvSpPr>
          <p:spPr bwMode="auto">
            <a:xfrm>
              <a:off x="18439477" y="7868138"/>
              <a:ext cx="744971" cy="722790"/>
            </a:xfrm>
            <a:custGeom>
              <a:avLst/>
              <a:gdLst>
                <a:gd name="T0" fmla="*/ 172 w 241"/>
                <a:gd name="T1" fmla="*/ 0 h 234"/>
                <a:gd name="T2" fmla="*/ 102 w 241"/>
                <a:gd name="T3" fmla="*/ 50 h 234"/>
                <a:gd name="T4" fmla="*/ 102 w 241"/>
                <a:gd name="T5" fmla="*/ 50 h 234"/>
                <a:gd name="T6" fmla="*/ 26 w 241"/>
                <a:gd name="T7" fmla="*/ 126 h 234"/>
                <a:gd name="T8" fmla="*/ 2 w 241"/>
                <a:gd name="T9" fmla="*/ 201 h 234"/>
                <a:gd name="T10" fmla="*/ 26 w 241"/>
                <a:gd name="T11" fmla="*/ 234 h 234"/>
                <a:gd name="T12" fmla="*/ 96 w 241"/>
                <a:gd name="T13" fmla="*/ 216 h 234"/>
                <a:gd name="T14" fmla="*/ 220 w 241"/>
                <a:gd name="T15" fmla="*/ 97 h 234"/>
                <a:gd name="T16" fmla="*/ 117 w 241"/>
                <a:gd name="T17" fmla="*/ 174 h 234"/>
                <a:gd name="T18" fmla="*/ 181 w 241"/>
                <a:gd name="T19" fmla="*/ 86 h 234"/>
                <a:gd name="T20" fmla="*/ 174 w 241"/>
                <a:gd name="T21" fmla="*/ 123 h 234"/>
                <a:gd name="T22" fmla="*/ 117 w 241"/>
                <a:gd name="T23" fmla="*/ 180 h 234"/>
                <a:gd name="T24" fmla="*/ 108 w 241"/>
                <a:gd name="T25" fmla="*/ 148 h 234"/>
                <a:gd name="T26" fmla="*/ 84 w 241"/>
                <a:gd name="T27" fmla="*/ 125 h 234"/>
                <a:gd name="T28" fmla="*/ 169 w 241"/>
                <a:gd name="T29" fmla="*/ 66 h 234"/>
                <a:gd name="T30" fmla="*/ 108 w 241"/>
                <a:gd name="T31" fmla="*/ 148 h 234"/>
                <a:gd name="T32" fmla="*/ 56 w 241"/>
                <a:gd name="T33" fmla="*/ 117 h 234"/>
                <a:gd name="T34" fmla="*/ 146 w 241"/>
                <a:gd name="T35" fmla="*/ 53 h 234"/>
                <a:gd name="T36" fmla="*/ 31 w 241"/>
                <a:gd name="T37" fmla="*/ 219 h 234"/>
                <a:gd name="T38" fmla="*/ 15 w 241"/>
                <a:gd name="T39" fmla="*/ 209 h 234"/>
                <a:gd name="T40" fmla="*/ 23 w 241"/>
                <a:gd name="T41" fmla="*/ 177 h 234"/>
                <a:gd name="T42" fmla="*/ 58 w 241"/>
                <a:gd name="T43" fmla="*/ 211 h 234"/>
                <a:gd name="T44" fmla="*/ 65 w 241"/>
                <a:gd name="T45" fmla="*/ 210 h 234"/>
                <a:gd name="T46" fmla="*/ 26 w 241"/>
                <a:gd name="T47" fmla="*/ 169 h 234"/>
                <a:gd name="T48" fmla="*/ 36 w 241"/>
                <a:gd name="T49" fmla="*/ 138 h 234"/>
                <a:gd name="T50" fmla="*/ 95 w 241"/>
                <a:gd name="T51" fmla="*/ 201 h 234"/>
                <a:gd name="T52" fmla="*/ 65 w 241"/>
                <a:gd name="T53" fmla="*/ 210 h 234"/>
                <a:gd name="T54" fmla="*/ 198 w 241"/>
                <a:gd name="T55" fmla="*/ 99 h 234"/>
                <a:gd name="T56" fmla="*/ 179 w 241"/>
                <a:gd name="T57" fmla="*/ 55 h 234"/>
                <a:gd name="T58" fmla="*/ 148 w 241"/>
                <a:gd name="T59" fmla="*/ 24 h 234"/>
                <a:gd name="T60" fmla="*/ 205 w 241"/>
                <a:gd name="T61" fmla="*/ 30 h 234"/>
                <a:gd name="T62" fmla="*/ 210 w 241"/>
                <a:gd name="T63" fmla="*/ 8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34">
                  <a:moveTo>
                    <a:pt x="215" y="19"/>
                  </a:moveTo>
                  <a:cubicBezTo>
                    <a:pt x="203" y="7"/>
                    <a:pt x="187" y="0"/>
                    <a:pt x="172" y="0"/>
                  </a:cubicBezTo>
                  <a:cubicBezTo>
                    <a:pt x="159" y="0"/>
                    <a:pt x="146" y="5"/>
                    <a:pt x="138" y="14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3" y="130"/>
                    <a:pt x="20" y="134"/>
                    <a:pt x="19" y="139"/>
                  </a:cubicBezTo>
                  <a:cubicBezTo>
                    <a:pt x="2" y="201"/>
                    <a:pt x="2" y="201"/>
                    <a:pt x="2" y="201"/>
                  </a:cubicBezTo>
                  <a:cubicBezTo>
                    <a:pt x="2" y="201"/>
                    <a:pt x="0" y="206"/>
                    <a:pt x="0" y="209"/>
                  </a:cubicBezTo>
                  <a:cubicBezTo>
                    <a:pt x="0" y="223"/>
                    <a:pt x="12" y="234"/>
                    <a:pt x="26" y="234"/>
                  </a:cubicBezTo>
                  <a:cubicBezTo>
                    <a:pt x="29" y="234"/>
                    <a:pt x="34" y="233"/>
                    <a:pt x="34" y="233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101" y="215"/>
                    <a:pt x="105" y="213"/>
                    <a:pt x="109" y="209"/>
                  </a:cubicBezTo>
                  <a:cubicBezTo>
                    <a:pt x="220" y="97"/>
                    <a:pt x="220" y="97"/>
                    <a:pt x="220" y="97"/>
                  </a:cubicBezTo>
                  <a:cubicBezTo>
                    <a:pt x="241" y="76"/>
                    <a:pt x="238" y="42"/>
                    <a:pt x="215" y="19"/>
                  </a:cubicBezTo>
                  <a:close/>
                  <a:moveTo>
                    <a:pt x="117" y="174"/>
                  </a:moveTo>
                  <a:cubicBezTo>
                    <a:pt x="117" y="168"/>
                    <a:pt x="115" y="161"/>
                    <a:pt x="112" y="155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5" y="99"/>
                    <a:pt x="183" y="113"/>
                    <a:pt x="174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117" y="180"/>
                    <a:pt x="117" y="180"/>
                    <a:pt x="117" y="180"/>
                  </a:cubicBezTo>
                  <a:cubicBezTo>
                    <a:pt x="117" y="178"/>
                    <a:pt x="118" y="176"/>
                    <a:pt x="117" y="174"/>
                  </a:cubicBezTo>
                  <a:close/>
                  <a:moveTo>
                    <a:pt x="108" y="148"/>
                  </a:moveTo>
                  <a:cubicBezTo>
                    <a:pt x="106" y="144"/>
                    <a:pt x="103" y="140"/>
                    <a:pt x="99" y="136"/>
                  </a:cubicBezTo>
                  <a:cubicBezTo>
                    <a:pt x="94" y="131"/>
                    <a:pt x="89" y="128"/>
                    <a:pt x="84" y="12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9" y="58"/>
                    <a:pt x="164" y="61"/>
                    <a:pt x="169" y="66"/>
                  </a:cubicBezTo>
                  <a:cubicBezTo>
                    <a:pt x="173" y="70"/>
                    <a:pt x="176" y="74"/>
                    <a:pt x="178" y="79"/>
                  </a:cubicBezTo>
                  <a:lnTo>
                    <a:pt x="108" y="148"/>
                  </a:lnTo>
                  <a:close/>
                  <a:moveTo>
                    <a:pt x="77" y="121"/>
                  </a:moveTo>
                  <a:cubicBezTo>
                    <a:pt x="70" y="119"/>
                    <a:pt x="63" y="117"/>
                    <a:pt x="56" y="117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21" y="52"/>
                    <a:pt x="133" y="50"/>
                    <a:pt x="146" y="53"/>
                  </a:cubicBezTo>
                  <a:lnTo>
                    <a:pt x="77" y="121"/>
                  </a:lnTo>
                  <a:close/>
                  <a:moveTo>
                    <a:pt x="31" y="219"/>
                  </a:moveTo>
                  <a:cubicBezTo>
                    <a:pt x="30" y="219"/>
                    <a:pt x="28" y="219"/>
                    <a:pt x="26" y="220"/>
                  </a:cubicBezTo>
                  <a:cubicBezTo>
                    <a:pt x="20" y="219"/>
                    <a:pt x="15" y="215"/>
                    <a:pt x="15" y="209"/>
                  </a:cubicBezTo>
                  <a:cubicBezTo>
                    <a:pt x="15" y="207"/>
                    <a:pt x="16" y="205"/>
                    <a:pt x="16" y="204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32" y="176"/>
                    <a:pt x="41" y="180"/>
                    <a:pt x="48" y="187"/>
                  </a:cubicBezTo>
                  <a:cubicBezTo>
                    <a:pt x="55" y="194"/>
                    <a:pt x="58" y="203"/>
                    <a:pt x="58" y="211"/>
                  </a:cubicBezTo>
                  <a:lnTo>
                    <a:pt x="31" y="219"/>
                  </a:lnTo>
                  <a:close/>
                  <a:moveTo>
                    <a:pt x="65" y="210"/>
                  </a:moveTo>
                  <a:cubicBezTo>
                    <a:pt x="65" y="200"/>
                    <a:pt x="61" y="190"/>
                    <a:pt x="53" y="182"/>
                  </a:cubicBezTo>
                  <a:cubicBezTo>
                    <a:pt x="45" y="174"/>
                    <a:pt x="35" y="170"/>
                    <a:pt x="26" y="169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1"/>
                    <a:pt x="34" y="139"/>
                    <a:pt x="36" y="138"/>
                  </a:cubicBezTo>
                  <a:cubicBezTo>
                    <a:pt x="50" y="127"/>
                    <a:pt x="73" y="130"/>
                    <a:pt x="88" y="146"/>
                  </a:cubicBezTo>
                  <a:cubicBezTo>
                    <a:pt x="105" y="163"/>
                    <a:pt x="108" y="187"/>
                    <a:pt x="95" y="201"/>
                  </a:cubicBezTo>
                  <a:cubicBezTo>
                    <a:pt x="94" y="202"/>
                    <a:pt x="93" y="202"/>
                    <a:pt x="92" y="202"/>
                  </a:cubicBezTo>
                  <a:lnTo>
                    <a:pt x="65" y="210"/>
                  </a:lnTo>
                  <a:close/>
                  <a:moveTo>
                    <a:pt x="210" y="86"/>
                  </a:moveTo>
                  <a:cubicBezTo>
                    <a:pt x="198" y="99"/>
                    <a:pt x="198" y="99"/>
                    <a:pt x="198" y="99"/>
                  </a:cubicBezTo>
                  <a:cubicBezTo>
                    <a:pt x="198" y="97"/>
                    <a:pt x="198" y="96"/>
                    <a:pt x="198" y="94"/>
                  </a:cubicBezTo>
                  <a:cubicBezTo>
                    <a:pt x="196" y="80"/>
                    <a:pt x="190" y="66"/>
                    <a:pt x="179" y="55"/>
                  </a:cubicBezTo>
                  <a:cubicBezTo>
                    <a:pt x="167" y="44"/>
                    <a:pt x="151" y="37"/>
                    <a:pt x="136" y="37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54" y="18"/>
                    <a:pt x="162" y="15"/>
                    <a:pt x="172" y="15"/>
                  </a:cubicBezTo>
                  <a:cubicBezTo>
                    <a:pt x="183" y="15"/>
                    <a:pt x="196" y="20"/>
                    <a:pt x="205" y="30"/>
                  </a:cubicBezTo>
                  <a:cubicBezTo>
                    <a:pt x="214" y="38"/>
                    <a:pt x="219" y="49"/>
                    <a:pt x="219" y="60"/>
                  </a:cubicBezTo>
                  <a:cubicBezTo>
                    <a:pt x="220" y="70"/>
                    <a:pt x="217" y="80"/>
                    <a:pt x="21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sp>
        <p:nvSpPr>
          <p:cNvPr id="78" name="TextBox 7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9914864" y="2578559"/>
            <a:ext cx="2000045" cy="1612752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marL="0" marR="0" lvl="0" indent="0" algn="l" defTabSz="609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投放平台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D7A84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  <a:p>
            <a:pPr lvl="0" defTabSz="609492">
              <a:lnSpc>
                <a:spcPct val="120000"/>
              </a:lnSpc>
              <a:defRPr/>
            </a:pPr>
            <a:r>
              <a:rPr lang="zh-CN" altLang="en-US" sz="1600" dirty="0"/>
              <a:t>为</a:t>
            </a:r>
            <a:r>
              <a:rPr lang="zh-CN" altLang="en-US" sz="1600" dirty="0" smtClean="0"/>
              <a:t>广告主（</a:t>
            </a:r>
            <a:r>
              <a:rPr lang="en-US" altLang="zh-CN" sz="1600" dirty="0" smtClean="0"/>
              <a:t>DSP</a:t>
            </a:r>
            <a:r>
              <a:rPr lang="zh-CN" altLang="en-US" sz="1600" dirty="0" smtClean="0"/>
              <a:t>）提供</a:t>
            </a:r>
            <a:r>
              <a:rPr lang="zh-CN" altLang="en-US" sz="1600" dirty="0"/>
              <a:t>精准</a:t>
            </a:r>
            <a:r>
              <a:rPr lang="zh-CN" altLang="en-US" sz="1600" dirty="0" smtClean="0"/>
              <a:t>投放工具，</a:t>
            </a:r>
            <a:r>
              <a:rPr lang="zh-CN" altLang="en-US" sz="1600" dirty="0"/>
              <a:t>设定目标人群，</a:t>
            </a:r>
            <a:r>
              <a:rPr lang="zh-CN" altLang="en-US" sz="1600" dirty="0" smtClean="0"/>
              <a:t>充值</a:t>
            </a:r>
            <a:r>
              <a:rPr lang="en-US" altLang="zh-CN" sz="1600" b="1" dirty="0" smtClean="0">
                <a:solidFill>
                  <a:srgbClr val="D7A841"/>
                </a:solidFill>
              </a:rPr>
              <a:t>PRA</a:t>
            </a:r>
            <a:r>
              <a:rPr lang="zh-CN" altLang="en-US" sz="1600" dirty="0" smtClean="0"/>
              <a:t>并</a:t>
            </a:r>
            <a:r>
              <a:rPr lang="zh-CN" altLang="en-US" sz="1600" dirty="0"/>
              <a:t>创建推广合约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79" name="TextBox 7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241446" y="4501927"/>
            <a:ext cx="2033957" cy="1317287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marL="0" marR="0" lvl="0" indent="0" algn="r" defTabSz="609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+mj-ea"/>
                <a:ea typeface="+mj-ea"/>
                <a:cs typeface="PingFang SC" charset="-122"/>
                <a:sym typeface="Calibri" panose="020F0502020204030204" pitchFamily="34" charset="0"/>
              </a:rPr>
              <a:t>身份认证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D7A841"/>
              </a:solidFill>
              <a:effectLst/>
              <a:uLnTx/>
              <a:uFillTx/>
              <a:latin typeface="+mj-ea"/>
              <a:ea typeface="+mj-ea"/>
              <a:cs typeface="PingFang SC" charset="-122"/>
              <a:sym typeface="Calibri" panose="020F0502020204030204" pitchFamily="34" charset="0"/>
            </a:endParaRPr>
          </a:p>
          <a:p>
            <a:pPr lvl="0" algn="r" defTabSz="609492">
              <a:lnSpc>
                <a:spcPct val="120000"/>
              </a:lnSpc>
              <a:defRPr/>
            </a:pPr>
            <a:r>
              <a:rPr lang="zh-CN" altLang="en-US" sz="1600" dirty="0" smtClean="0">
                <a:latin typeface="+mn-ea"/>
                <a:cs typeface="PingFang SC" charset="-122"/>
              </a:rPr>
              <a:t>通过奖励</a:t>
            </a:r>
            <a:r>
              <a:rPr lang="en-US" altLang="zh-CN" sz="1600" b="1" dirty="0" smtClean="0">
                <a:solidFill>
                  <a:srgbClr val="D7A841"/>
                </a:solidFill>
                <a:latin typeface="+mn-ea"/>
                <a:cs typeface="PingFang SC" charset="-122"/>
              </a:rPr>
              <a:t>PRA</a:t>
            </a:r>
            <a:r>
              <a:rPr lang="zh-CN" altLang="en-US" sz="1600" dirty="0" smtClean="0">
                <a:latin typeface="+mn-ea"/>
                <a:cs typeface="PingFang SC" charset="-122"/>
              </a:rPr>
              <a:t>，绑定广告用户的以太地址与个人元数据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PingFang SC" charset="-122"/>
              <a:sym typeface="Calibri" panose="020F0502020204030204" pitchFamily="34" charset="0"/>
            </a:endParaRPr>
          </a:p>
        </p:txBody>
      </p:sp>
      <p:sp>
        <p:nvSpPr>
          <p:cNvPr id="80" name="TextBox 7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9917695" y="4501927"/>
            <a:ext cx="1878010" cy="1612752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marL="0" marR="0" lvl="0" indent="0" algn="l" defTabSz="60949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分发平台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D7A84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  <a:p>
            <a:pPr lvl="0" defTabSz="609492">
              <a:lnSpc>
                <a:spcPct val="120000"/>
              </a:lnSpc>
              <a:defRPr/>
            </a:pPr>
            <a:r>
              <a:rPr lang="zh-CN" altLang="en-US" sz="1600" dirty="0"/>
              <a:t>为</a:t>
            </a:r>
            <a:r>
              <a:rPr lang="zh-CN" altLang="en-US" sz="1600" dirty="0" smtClean="0"/>
              <a:t>流量主（</a:t>
            </a:r>
            <a:r>
              <a:rPr lang="en-US" altLang="zh-CN" sz="1600" dirty="0" smtClean="0"/>
              <a:t>SSP</a:t>
            </a:r>
            <a:r>
              <a:rPr lang="zh-CN" altLang="en-US" sz="1600" dirty="0"/>
              <a:t>）提供</a:t>
            </a:r>
            <a:r>
              <a:rPr lang="en-US" altLang="zh-CN" sz="1600" dirty="0"/>
              <a:t>SDK</a:t>
            </a:r>
            <a:r>
              <a:rPr lang="zh-CN" altLang="en-US" sz="1600" dirty="0" smtClean="0"/>
              <a:t>，用户点击广告后，与</a:t>
            </a:r>
            <a:r>
              <a:rPr lang="en-US" altLang="zh-CN" sz="1600" dirty="0" smtClean="0"/>
              <a:t>SSP</a:t>
            </a:r>
            <a:r>
              <a:rPr lang="zh-CN" altLang="en-US" sz="1600" dirty="0" smtClean="0"/>
              <a:t>共同获得</a:t>
            </a:r>
            <a:r>
              <a:rPr lang="en-US" altLang="zh-CN" sz="1600" b="1" dirty="0" smtClean="0">
                <a:solidFill>
                  <a:srgbClr val="D7A841"/>
                </a:solidFill>
              </a:rPr>
              <a:t>PRA</a:t>
            </a:r>
            <a:r>
              <a:rPr lang="zh-CN" altLang="en-US" sz="1600" dirty="0" smtClean="0"/>
              <a:t>作为收益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pic>
        <p:nvPicPr>
          <p:cNvPr id="4" name="图片占位符 3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103CAAE2-D859-4AEE-BA34-7C8E950AB26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r="4215"/>
          <a:stretch>
            <a:fillRect/>
          </a:stretch>
        </p:blipFill>
        <p:spPr/>
      </p:pic>
      <p:sp>
        <p:nvSpPr>
          <p:cNvPr id="37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56820E2A-AC21-4C42-9C16-3B56EF4C8878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en-US" altLang="zh-CN" dirty="0" smtClean="0"/>
              <a:t>PROCHAIN</a:t>
            </a:r>
            <a:r>
              <a:rPr lang="zh-CN" altLang="en-US" dirty="0" smtClean="0"/>
              <a:t>广告解决</a:t>
            </a:r>
            <a:r>
              <a:rPr lang="zh-CN" altLang="en-US" dirty="0"/>
              <a:t>方案</a:t>
            </a:r>
            <a:endParaRPr lang="id-ID" dirty="0">
              <a:sym typeface="Calibri" panose="020F0502020204030204" pitchFamily="34" charset="0"/>
            </a:endParaRPr>
          </a:p>
        </p:txBody>
      </p:sp>
      <p:sp>
        <p:nvSpPr>
          <p:cNvPr id="38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26C8D270-F382-48F9-8E93-A7A9B14282B1}"/>
              </a:ext>
            </a:extLst>
          </p:cNvPr>
          <p:cNvSpPr txBox="1"/>
          <p:nvPr/>
        </p:nvSpPr>
        <p:spPr>
          <a:xfrm>
            <a:off x="3112742" y="888527"/>
            <a:ext cx="5986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THE</a:t>
            </a:r>
            <a:r>
              <a:rPr kumimoji="0" lang="en-US" altLang="zh-CN" sz="1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 SOLUTION</a:t>
            </a:r>
            <a:r>
              <a:rPr kumimoji="0" lang="zh-CN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OF PROCHAIN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cxnSp>
        <p:nvCxnSpPr>
          <p:cNvPr id="39" name="直接连接符 3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B886E393-02BC-4415-BECD-BF36BEBEE811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5C370866-B692-487E-AE3F-029F57FCC046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8581353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/>
          <p:nvPr/>
        </p:nvSpPr>
        <p:spPr>
          <a:xfrm>
            <a:off x="749037" y="2483142"/>
            <a:ext cx="2013517" cy="26284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8" name="Straight Connector 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CxnSpPr/>
          <p:nvPr/>
        </p:nvCxnSpPr>
        <p:spPr>
          <a:xfrm>
            <a:off x="749037" y="3003362"/>
            <a:ext cx="2013517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749037" y="2599021"/>
            <a:ext cx="2013516" cy="307777"/>
          </a:xfrm>
          <a:prstGeom prst="rect">
            <a:avLst/>
          </a:prstGeom>
          <a:noFill/>
        </p:spPr>
        <p:txBody>
          <a:bodyPr wrap="square" lIns="0" tIns="0" rIns="121872" bIns="0" rtlCol="0">
            <a:spAutoFit/>
          </a:bodyPr>
          <a:lstStyle/>
          <a:p>
            <a:pPr lvl="0" algn="ctr">
              <a:defRPr/>
            </a:pPr>
            <a:r>
              <a:rPr lang="zh-CN" altLang="en-US" sz="2000" b="1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文案设计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86" name="TextBox 8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737897" y="3076960"/>
            <a:ext cx="2013516" cy="1034129"/>
          </a:xfrm>
          <a:prstGeom prst="rect">
            <a:avLst/>
          </a:prstGeom>
          <a:noFill/>
        </p:spPr>
        <p:txBody>
          <a:bodyPr wrap="square" lIns="121899" tIns="0" rIns="121872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广告主上传营销内容并生成广告链接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dirty="0">
              <a:solidFill>
                <a:prstClr val="white"/>
              </a:solidFill>
              <a:latin typeface="+mn-ea"/>
              <a:cs typeface="Calibri Light"/>
              <a:sym typeface="Calibri" panose="020F050202020403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设置广告自定义标签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91" name="Rectangle 9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/>
          <p:nvPr/>
        </p:nvSpPr>
        <p:spPr>
          <a:xfrm>
            <a:off x="2919202" y="2483142"/>
            <a:ext cx="2013517" cy="262849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98" name="Straight Connector 9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CxnSpPr/>
          <p:nvPr/>
        </p:nvCxnSpPr>
        <p:spPr>
          <a:xfrm>
            <a:off x="2919202" y="3003362"/>
            <a:ext cx="2013517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2919203" y="2599021"/>
            <a:ext cx="2013516" cy="307777"/>
          </a:xfrm>
          <a:prstGeom prst="rect">
            <a:avLst/>
          </a:prstGeom>
          <a:noFill/>
        </p:spPr>
        <p:txBody>
          <a:bodyPr wrap="square" lIns="0" tIns="0" rIns="121872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人群定位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06" name="TextBox 10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2908063" y="3076960"/>
            <a:ext cx="2013516" cy="1551194"/>
          </a:xfrm>
          <a:prstGeom prst="rect">
            <a:avLst/>
          </a:prstGeom>
          <a:noFill/>
        </p:spPr>
        <p:txBody>
          <a:bodyPr wrap="square" lIns="121899" tIns="0" rIns="121872" bIns="0" rtlCol="0" anchor="ctr" anchorCtr="0">
            <a:spAutoFit/>
          </a:bodyPr>
          <a:lstStyle>
            <a:defPPr>
              <a:defRPr lang="zh-CN"/>
            </a:defPPr>
            <a:lvl1pPr marL="171450" marR="0" lvl="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</a:defRPr>
            </a:lvl1pPr>
          </a:lstStyle>
          <a:p>
            <a:r>
              <a:rPr lang="zh-CN" altLang="en-US" dirty="0">
                <a:sym typeface="Calibri" panose="020F0502020204030204" pitchFamily="34" charset="0"/>
              </a:rPr>
              <a:t>人口自然属性</a:t>
            </a:r>
            <a:endParaRPr lang="en-US" altLang="zh-CN" dirty="0">
              <a:sym typeface="Calibri" panose="020F0502020204030204" pitchFamily="34" charset="0"/>
            </a:endParaRPr>
          </a:p>
          <a:p>
            <a:r>
              <a:rPr lang="en-US" altLang="zh-CN" dirty="0" smtClean="0">
                <a:sym typeface="Calibri" panose="020F0502020204030204" pitchFamily="34" charset="0"/>
              </a:rPr>
              <a:t>PRA</a:t>
            </a:r>
            <a:r>
              <a:rPr lang="zh-CN" altLang="en-US" dirty="0" smtClean="0">
                <a:sym typeface="Calibri" panose="020F0502020204030204" pitchFamily="34" charset="0"/>
              </a:rPr>
              <a:t>余额</a:t>
            </a:r>
            <a:endParaRPr lang="en-US" altLang="zh-CN" dirty="0">
              <a:sym typeface="Calibri" panose="020F0502020204030204" pitchFamily="34" charset="0"/>
            </a:endParaRPr>
          </a:p>
          <a:p>
            <a:r>
              <a:rPr lang="zh-CN" altLang="en-US" dirty="0" smtClean="0">
                <a:sym typeface="Calibri" panose="020F0502020204030204" pitchFamily="34" charset="0"/>
              </a:rPr>
              <a:t>币天阈值</a:t>
            </a:r>
            <a:endParaRPr lang="en-US" altLang="zh-CN" dirty="0">
              <a:sym typeface="Calibri" panose="020F0502020204030204" pitchFamily="34" charset="0"/>
            </a:endParaRPr>
          </a:p>
          <a:p>
            <a:r>
              <a:rPr lang="zh-CN" altLang="en-US" dirty="0">
                <a:sym typeface="Calibri" panose="020F0502020204030204" pitchFamily="34" charset="0"/>
              </a:rPr>
              <a:t>是否触发过广告</a:t>
            </a:r>
            <a:endParaRPr lang="en-US" altLang="zh-CN" dirty="0">
              <a:sym typeface="Calibri" panose="020F0502020204030204" pitchFamily="34" charset="0"/>
            </a:endParaRPr>
          </a:p>
          <a:p>
            <a:r>
              <a:rPr lang="zh-CN" altLang="en-US" dirty="0">
                <a:sym typeface="Calibri" panose="020F0502020204030204" pitchFamily="34" charset="0"/>
              </a:rPr>
              <a:t>账户评级</a:t>
            </a:r>
            <a:endParaRPr lang="en-US" altLang="zh-CN" dirty="0">
              <a:sym typeface="Calibri" panose="020F0502020204030204" pitchFamily="34" charset="0"/>
            </a:endParaRPr>
          </a:p>
          <a:p>
            <a:r>
              <a:rPr lang="zh-CN" altLang="en-US" dirty="0">
                <a:sym typeface="Calibri" panose="020F0502020204030204" pitchFamily="34" charset="0"/>
              </a:rPr>
              <a:t>自定义标签匹配</a:t>
            </a:r>
            <a:endParaRPr lang="en-US" altLang="zh-CN" dirty="0">
              <a:sym typeface="Calibri" panose="020F0502020204030204" pitchFamily="34" charset="0"/>
            </a:endParaRPr>
          </a:p>
        </p:txBody>
      </p:sp>
      <p:sp>
        <p:nvSpPr>
          <p:cNvPr id="128" name="Rectangle 12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/>
          <p:nvPr/>
        </p:nvSpPr>
        <p:spPr>
          <a:xfrm>
            <a:off x="5104797" y="2475565"/>
            <a:ext cx="2013517" cy="262849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131" name="Straight Connector 13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CxnSpPr/>
          <p:nvPr/>
        </p:nvCxnSpPr>
        <p:spPr>
          <a:xfrm>
            <a:off x="5104797" y="2995784"/>
            <a:ext cx="2013517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5104797" y="2591444"/>
            <a:ext cx="2013516" cy="307777"/>
          </a:xfrm>
          <a:prstGeom prst="rect">
            <a:avLst/>
          </a:prstGeom>
          <a:noFill/>
        </p:spPr>
        <p:txBody>
          <a:bodyPr wrap="square" lIns="0" tIns="0" rIns="121872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评判标准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37" name="TextBox 13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5093657" y="3069383"/>
            <a:ext cx="2013516" cy="1034129"/>
          </a:xfrm>
          <a:prstGeom prst="rect">
            <a:avLst/>
          </a:prstGeom>
          <a:noFill/>
        </p:spPr>
        <p:txBody>
          <a:bodyPr wrap="square" lIns="121899" tIns="0" rIns="121872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CPT/CPC/CPA/CPS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dirty="0">
              <a:solidFill>
                <a:prstClr val="white"/>
              </a:solidFill>
              <a:latin typeface="+mn-ea"/>
              <a:cs typeface="Calibri Light"/>
              <a:sym typeface="Calibri" panose="020F0502020204030204" pitchFamily="34" charset="0"/>
            </a:endParaRPr>
          </a:p>
          <a:p>
            <a:pPr lvl="0">
              <a:lnSpc>
                <a:spcPct val="120000"/>
              </a:lnSpc>
              <a:defRPr/>
            </a:pPr>
            <a:r>
              <a:rPr lang="zh-CN" altLang="en-US" sz="1400" b="1" dirty="0">
                <a:latin typeface="+mn-ea"/>
              </a:rPr>
              <a:t>浏览，</a:t>
            </a:r>
            <a:r>
              <a:rPr lang="zh-CN" altLang="en-US" sz="1400" b="1" dirty="0" smtClean="0">
                <a:latin typeface="+mn-ea"/>
              </a:rPr>
              <a:t>点击，</a:t>
            </a:r>
            <a:r>
              <a:rPr lang="zh-CN" altLang="en-US" sz="1400" b="1" dirty="0">
                <a:latin typeface="+mn-ea"/>
              </a:rPr>
              <a:t>安装</a:t>
            </a:r>
            <a:r>
              <a:rPr lang="zh-CN" altLang="en-US" sz="1400" b="1" dirty="0" smtClean="0">
                <a:latin typeface="+mn-ea"/>
              </a:rPr>
              <a:t>，</a:t>
            </a:r>
            <a:r>
              <a:rPr lang="en-US" altLang="zh-CN" sz="1400" b="1" dirty="0" smtClean="0">
                <a:latin typeface="+mn-ea"/>
              </a:rPr>
              <a:t>TOKEN</a:t>
            </a:r>
            <a:r>
              <a:rPr lang="zh-CN" altLang="en-US" sz="1400" b="1" dirty="0" smtClean="0">
                <a:latin typeface="+mn-ea"/>
              </a:rPr>
              <a:t>分发，付费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139" name="Rectangle 13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/>
          <p:nvPr/>
        </p:nvSpPr>
        <p:spPr>
          <a:xfrm>
            <a:off x="7283794" y="2468198"/>
            <a:ext cx="2013517" cy="262849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141" name="Straight Connector 14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CxnSpPr/>
          <p:nvPr/>
        </p:nvCxnSpPr>
        <p:spPr>
          <a:xfrm>
            <a:off x="7283794" y="2988418"/>
            <a:ext cx="2013517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7283795" y="2584077"/>
            <a:ext cx="2013516" cy="307777"/>
          </a:xfrm>
          <a:prstGeom prst="rect">
            <a:avLst/>
          </a:prstGeom>
          <a:noFill/>
        </p:spPr>
        <p:txBody>
          <a:bodyPr wrap="square" lIns="0" tIns="0" rIns="121872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竞价范围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58" name="TextBox 15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7272653" y="3069383"/>
            <a:ext cx="2013516" cy="1034129"/>
          </a:xfrm>
          <a:prstGeom prst="rect">
            <a:avLst/>
          </a:prstGeom>
          <a:noFill/>
        </p:spPr>
        <p:txBody>
          <a:bodyPr wrap="square" lIns="121899" tIns="0" rIns="121872" bIns="0" rtlCol="0" anchor="ctr" anchorCtr="0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投放周期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  <a:p>
            <a:pPr marL="171450" marR="0" lvl="0" indent="-17145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1400" b="1" noProof="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推广预算</a:t>
            </a:r>
            <a:endParaRPr lang="en-US" altLang="zh-CN" sz="1400" b="1" noProof="0" dirty="0" smtClean="0">
              <a:solidFill>
                <a:prstClr val="white"/>
              </a:solidFill>
              <a:latin typeface="+mn-ea"/>
              <a:cs typeface="Calibri Light"/>
              <a:sym typeface="Calibri" panose="020F0502020204030204" pitchFamily="34" charset="0"/>
            </a:endParaRPr>
          </a:p>
          <a:p>
            <a:pPr marL="171450" marR="0" lvl="0" indent="-17145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1400" b="1" noProof="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触发单价</a:t>
            </a:r>
            <a:endParaRPr lang="en-US" altLang="zh-CN" sz="1400" b="1" noProof="0" dirty="0" smtClean="0">
              <a:solidFill>
                <a:prstClr val="white"/>
              </a:solidFill>
              <a:latin typeface="+mn-ea"/>
              <a:cs typeface="Calibri Light"/>
              <a:sym typeface="Calibri" panose="020F0502020204030204" pitchFamily="34" charset="0"/>
            </a:endParaRPr>
          </a:p>
          <a:p>
            <a:pPr marL="171450" marR="0" lvl="0" indent="-17145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400" b="1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SSP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分成比例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160" name="Rectangle 15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/>
          <p:nvPr/>
        </p:nvSpPr>
        <p:spPr>
          <a:xfrm>
            <a:off x="9454449" y="2468198"/>
            <a:ext cx="2013517" cy="262849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162" name="Straight Connector 16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CxnSpPr/>
          <p:nvPr/>
        </p:nvCxnSpPr>
        <p:spPr>
          <a:xfrm>
            <a:off x="9454449" y="2988418"/>
            <a:ext cx="2013517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9465590" y="2584077"/>
            <a:ext cx="2013516" cy="307777"/>
          </a:xfrm>
          <a:prstGeom prst="rect">
            <a:avLst/>
          </a:prstGeom>
          <a:noFill/>
        </p:spPr>
        <p:txBody>
          <a:bodyPr wrap="square" lIns="0" tIns="0" rIns="121872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发布合约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64" name="TextBox 163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9440508" y="3346240"/>
            <a:ext cx="2013516" cy="517065"/>
          </a:xfrm>
          <a:prstGeom prst="rect">
            <a:avLst/>
          </a:prstGeom>
          <a:noFill/>
        </p:spPr>
        <p:txBody>
          <a:bodyPr wrap="square" lIns="121899" tIns="0" rIns="121872" bIns="0" rtlCol="0" anchor="ctr" anchorCtr="0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充值</a:t>
            </a: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PRA</a:t>
            </a:r>
          </a:p>
          <a:p>
            <a:pPr marL="171450" marR="0" lvl="0" indent="-17145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全网发布合约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grpSp>
        <p:nvGrpSpPr>
          <p:cNvPr id="14" name="Group 13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4065643" y="5349301"/>
            <a:ext cx="4059180" cy="1023318"/>
            <a:chOff x="1625600" y="4032205"/>
            <a:chExt cx="3045178" cy="866164"/>
          </a:xfrm>
        </p:grpSpPr>
        <p:sp>
          <p:nvSpPr>
            <p:cNvPr id="165" name="Subtitle 2"/>
            <p:cNvSpPr txBox="1">
              <a:spLocks/>
            </p:cNvSpPr>
            <p:nvPr/>
          </p:nvSpPr>
          <p:spPr>
            <a:xfrm>
              <a:off x="1625600" y="4032205"/>
              <a:ext cx="2670355" cy="511573"/>
            </a:xfrm>
            <a:prstGeom prst="rect">
              <a:avLst/>
            </a:prstGeom>
          </p:spPr>
          <p:txBody>
            <a:bodyPr vert="horz" lIns="45720" tIns="22860" rIns="45720" bIns="2286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7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3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Digital </a:t>
              </a:r>
              <a:r>
                <a:rPr kumimoji="0" lang="en-US" sz="34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experience</a:t>
              </a:r>
              <a:endParaRPr kumimoji="0" lang="en-US" sz="3400" b="0" i="0" u="none" strike="noStrike" kern="1200" cap="none" spc="0" normalizeH="0" baseline="-2500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167" name="Subtitle 2"/>
            <p:cNvSpPr txBox="1">
              <a:spLocks/>
            </p:cNvSpPr>
            <p:nvPr/>
          </p:nvSpPr>
          <p:spPr>
            <a:xfrm>
              <a:off x="2271110" y="4386796"/>
              <a:ext cx="2399668" cy="511573"/>
            </a:xfrm>
            <a:prstGeom prst="rect">
              <a:avLst/>
            </a:prstGeom>
          </p:spPr>
          <p:txBody>
            <a:bodyPr vert="horz" lIns="45720" tIns="22860" rIns="45720" bIns="2286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7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6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that moves people</a:t>
              </a:r>
            </a:p>
          </p:txBody>
        </p:sp>
      </p:grpSp>
      <p:sp>
        <p:nvSpPr>
          <p:cNvPr id="47" name="Freeform 7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 noChangeArrowheads="1"/>
          </p:cNvSpPr>
          <p:nvPr/>
        </p:nvSpPr>
        <p:spPr bwMode="auto">
          <a:xfrm>
            <a:off x="7922309" y="5626829"/>
            <a:ext cx="485180" cy="36028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9" name="Freeform 7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 noChangeArrowheads="1"/>
          </p:cNvSpPr>
          <p:nvPr/>
        </p:nvSpPr>
        <p:spPr bwMode="auto">
          <a:xfrm rot="10800000">
            <a:off x="3442273" y="5290570"/>
            <a:ext cx="436241" cy="323941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0" name="Freeform 8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 noChangeArrowheads="1"/>
          </p:cNvSpPr>
          <p:nvPr/>
        </p:nvSpPr>
        <p:spPr bwMode="auto">
          <a:xfrm>
            <a:off x="3499988" y="1793527"/>
            <a:ext cx="857439" cy="523574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1" name="Freeform 24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 noChangeArrowheads="1"/>
          </p:cNvSpPr>
          <p:nvPr/>
        </p:nvSpPr>
        <p:spPr bwMode="auto">
          <a:xfrm>
            <a:off x="5799204" y="1793527"/>
            <a:ext cx="619603" cy="493492"/>
          </a:xfrm>
          <a:custGeom>
            <a:avLst/>
            <a:gdLst>
              <a:gd name="T0" fmla="*/ 248 w 497"/>
              <a:gd name="T1" fmla="*/ 150 h 399"/>
              <a:gd name="T2" fmla="*/ 248 w 497"/>
              <a:gd name="T3" fmla="*/ 150 h 399"/>
              <a:gd name="T4" fmla="*/ 177 w 497"/>
              <a:gd name="T5" fmla="*/ 221 h 399"/>
              <a:gd name="T6" fmla="*/ 248 w 497"/>
              <a:gd name="T7" fmla="*/ 292 h 399"/>
              <a:gd name="T8" fmla="*/ 319 w 497"/>
              <a:gd name="T9" fmla="*/ 221 h 399"/>
              <a:gd name="T10" fmla="*/ 248 w 497"/>
              <a:gd name="T11" fmla="*/ 150 h 399"/>
              <a:gd name="T12" fmla="*/ 442 w 497"/>
              <a:gd name="T13" fmla="*/ 70 h 399"/>
              <a:gd name="T14" fmla="*/ 442 w 497"/>
              <a:gd name="T15" fmla="*/ 70 h 399"/>
              <a:gd name="T16" fmla="*/ 389 w 497"/>
              <a:gd name="T17" fmla="*/ 70 h 399"/>
              <a:gd name="T18" fmla="*/ 363 w 497"/>
              <a:gd name="T19" fmla="*/ 61 h 399"/>
              <a:gd name="T20" fmla="*/ 354 w 497"/>
              <a:gd name="T21" fmla="*/ 8 h 399"/>
              <a:gd name="T22" fmla="*/ 327 w 497"/>
              <a:gd name="T23" fmla="*/ 0 h 399"/>
              <a:gd name="T24" fmla="*/ 159 w 497"/>
              <a:gd name="T25" fmla="*/ 0 h 399"/>
              <a:gd name="T26" fmla="*/ 142 w 497"/>
              <a:gd name="T27" fmla="*/ 8 h 399"/>
              <a:gd name="T28" fmla="*/ 123 w 497"/>
              <a:gd name="T29" fmla="*/ 61 h 399"/>
              <a:gd name="T30" fmla="*/ 106 w 497"/>
              <a:gd name="T31" fmla="*/ 70 h 399"/>
              <a:gd name="T32" fmla="*/ 53 w 497"/>
              <a:gd name="T33" fmla="*/ 70 h 399"/>
              <a:gd name="T34" fmla="*/ 0 w 497"/>
              <a:gd name="T35" fmla="*/ 123 h 399"/>
              <a:gd name="T36" fmla="*/ 0 w 497"/>
              <a:gd name="T37" fmla="*/ 345 h 399"/>
              <a:gd name="T38" fmla="*/ 53 w 497"/>
              <a:gd name="T39" fmla="*/ 398 h 399"/>
              <a:gd name="T40" fmla="*/ 442 w 497"/>
              <a:gd name="T41" fmla="*/ 398 h 399"/>
              <a:gd name="T42" fmla="*/ 496 w 497"/>
              <a:gd name="T43" fmla="*/ 345 h 399"/>
              <a:gd name="T44" fmla="*/ 496 w 497"/>
              <a:gd name="T45" fmla="*/ 123 h 399"/>
              <a:gd name="T46" fmla="*/ 442 w 497"/>
              <a:gd name="T47" fmla="*/ 70 h 399"/>
              <a:gd name="T48" fmla="*/ 248 w 497"/>
              <a:gd name="T49" fmla="*/ 345 h 399"/>
              <a:gd name="T50" fmla="*/ 248 w 497"/>
              <a:gd name="T51" fmla="*/ 345 h 399"/>
              <a:gd name="T52" fmla="*/ 123 w 497"/>
              <a:gd name="T53" fmla="*/ 221 h 399"/>
              <a:gd name="T54" fmla="*/ 248 w 497"/>
              <a:gd name="T55" fmla="*/ 97 h 399"/>
              <a:gd name="T56" fmla="*/ 372 w 497"/>
              <a:gd name="T57" fmla="*/ 221 h 399"/>
              <a:gd name="T58" fmla="*/ 248 w 497"/>
              <a:gd name="T59" fmla="*/ 345 h 399"/>
              <a:gd name="T60" fmla="*/ 425 w 497"/>
              <a:gd name="T61" fmla="*/ 159 h 399"/>
              <a:gd name="T62" fmla="*/ 425 w 497"/>
              <a:gd name="T63" fmla="*/ 159 h 399"/>
              <a:gd name="T64" fmla="*/ 407 w 497"/>
              <a:gd name="T65" fmla="*/ 141 h 399"/>
              <a:gd name="T66" fmla="*/ 425 w 497"/>
              <a:gd name="T67" fmla="*/ 123 h 399"/>
              <a:gd name="T68" fmla="*/ 442 w 497"/>
              <a:gd name="T69" fmla="*/ 141 h 399"/>
              <a:gd name="T70" fmla="*/ 425 w 497"/>
              <a:gd name="T71" fmla="*/ 159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7" h="399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2" name="Freeform 4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 noChangeArrowheads="1"/>
          </p:cNvSpPr>
          <p:nvPr/>
        </p:nvSpPr>
        <p:spPr bwMode="auto">
          <a:xfrm>
            <a:off x="1516727" y="1799010"/>
            <a:ext cx="488009" cy="488009"/>
          </a:xfrm>
          <a:custGeom>
            <a:avLst/>
            <a:gdLst>
              <a:gd name="T0" fmla="*/ 354 w 391"/>
              <a:gd name="T1" fmla="*/ 35 h 391"/>
              <a:gd name="T2" fmla="*/ 354 w 391"/>
              <a:gd name="T3" fmla="*/ 35 h 391"/>
              <a:gd name="T4" fmla="*/ 292 w 391"/>
              <a:gd name="T5" fmla="*/ 0 h 391"/>
              <a:gd name="T6" fmla="*/ 169 w 391"/>
              <a:gd name="T7" fmla="*/ 133 h 391"/>
              <a:gd name="T8" fmla="*/ 26 w 391"/>
              <a:gd name="T9" fmla="*/ 275 h 391"/>
              <a:gd name="T10" fmla="*/ 0 w 391"/>
              <a:gd name="T11" fmla="*/ 390 h 391"/>
              <a:gd name="T12" fmla="*/ 116 w 391"/>
              <a:gd name="T13" fmla="*/ 363 h 391"/>
              <a:gd name="T14" fmla="*/ 266 w 391"/>
              <a:gd name="T15" fmla="*/ 222 h 391"/>
              <a:gd name="T16" fmla="*/ 390 w 391"/>
              <a:gd name="T17" fmla="*/ 97 h 391"/>
              <a:gd name="T18" fmla="*/ 354 w 391"/>
              <a:gd name="T19" fmla="*/ 35 h 391"/>
              <a:gd name="T20" fmla="*/ 116 w 391"/>
              <a:gd name="T21" fmla="*/ 354 h 391"/>
              <a:gd name="T22" fmla="*/ 116 w 391"/>
              <a:gd name="T23" fmla="*/ 354 h 391"/>
              <a:gd name="T24" fmla="*/ 71 w 391"/>
              <a:gd name="T25" fmla="*/ 363 h 391"/>
              <a:gd name="T26" fmla="*/ 54 w 391"/>
              <a:gd name="T27" fmla="*/ 337 h 391"/>
              <a:gd name="T28" fmla="*/ 35 w 391"/>
              <a:gd name="T29" fmla="*/ 319 h 391"/>
              <a:gd name="T30" fmla="*/ 44 w 391"/>
              <a:gd name="T31" fmla="*/ 284 h 391"/>
              <a:gd name="T32" fmla="*/ 54 w 391"/>
              <a:gd name="T33" fmla="*/ 266 h 391"/>
              <a:gd name="T34" fmla="*/ 98 w 391"/>
              <a:gd name="T35" fmla="*/ 292 h 391"/>
              <a:gd name="T36" fmla="*/ 124 w 391"/>
              <a:gd name="T37" fmla="*/ 337 h 391"/>
              <a:gd name="T38" fmla="*/ 116 w 391"/>
              <a:gd name="T39" fmla="*/ 354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1" h="391">
                <a:moveTo>
                  <a:pt x="354" y="35"/>
                </a:moveTo>
                <a:lnTo>
                  <a:pt x="354" y="35"/>
                </a:lnTo>
                <a:cubicBezTo>
                  <a:pt x="319" y="0"/>
                  <a:pt x="292" y="0"/>
                  <a:pt x="292" y="0"/>
                </a:cubicBezTo>
                <a:cubicBezTo>
                  <a:pt x="169" y="133"/>
                  <a:pt x="169" y="133"/>
                  <a:pt x="169" y="133"/>
                </a:cubicBezTo>
                <a:cubicBezTo>
                  <a:pt x="26" y="275"/>
                  <a:pt x="26" y="275"/>
                  <a:pt x="26" y="275"/>
                </a:cubicBezTo>
                <a:cubicBezTo>
                  <a:pt x="0" y="390"/>
                  <a:pt x="0" y="390"/>
                  <a:pt x="0" y="390"/>
                </a:cubicBezTo>
                <a:cubicBezTo>
                  <a:pt x="116" y="363"/>
                  <a:pt x="116" y="363"/>
                  <a:pt x="116" y="363"/>
                </a:cubicBezTo>
                <a:cubicBezTo>
                  <a:pt x="266" y="222"/>
                  <a:pt x="266" y="222"/>
                  <a:pt x="266" y="222"/>
                </a:cubicBezTo>
                <a:cubicBezTo>
                  <a:pt x="390" y="97"/>
                  <a:pt x="390" y="97"/>
                  <a:pt x="390" y="97"/>
                </a:cubicBezTo>
                <a:cubicBezTo>
                  <a:pt x="390" y="97"/>
                  <a:pt x="390" y="71"/>
                  <a:pt x="354" y="35"/>
                </a:cubicBezTo>
                <a:close/>
                <a:moveTo>
                  <a:pt x="116" y="354"/>
                </a:moveTo>
                <a:lnTo>
                  <a:pt x="116" y="354"/>
                </a:lnTo>
                <a:cubicBezTo>
                  <a:pt x="71" y="363"/>
                  <a:pt x="71" y="363"/>
                  <a:pt x="71" y="363"/>
                </a:cubicBezTo>
                <a:cubicBezTo>
                  <a:pt x="71" y="354"/>
                  <a:pt x="63" y="346"/>
                  <a:pt x="54" y="337"/>
                </a:cubicBezTo>
                <a:cubicBezTo>
                  <a:pt x="44" y="328"/>
                  <a:pt x="35" y="328"/>
                  <a:pt x="35" y="319"/>
                </a:cubicBezTo>
                <a:cubicBezTo>
                  <a:pt x="44" y="284"/>
                  <a:pt x="44" y="284"/>
                  <a:pt x="44" y="284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71" y="266"/>
                  <a:pt x="98" y="292"/>
                </a:cubicBezTo>
                <a:cubicBezTo>
                  <a:pt x="124" y="319"/>
                  <a:pt x="124" y="337"/>
                  <a:pt x="124" y="337"/>
                </a:cubicBezTo>
                <a:lnTo>
                  <a:pt x="116" y="3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3" name="Freeform 8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 noChangeArrowheads="1"/>
          </p:cNvSpPr>
          <p:nvPr/>
        </p:nvSpPr>
        <p:spPr bwMode="auto">
          <a:xfrm>
            <a:off x="7966869" y="1744524"/>
            <a:ext cx="575737" cy="564775"/>
          </a:xfrm>
          <a:custGeom>
            <a:avLst/>
            <a:gdLst>
              <a:gd name="T0" fmla="*/ 230 w 462"/>
              <a:gd name="T1" fmla="*/ 0 h 453"/>
              <a:gd name="T2" fmla="*/ 230 w 462"/>
              <a:gd name="T3" fmla="*/ 0 h 453"/>
              <a:gd name="T4" fmla="*/ 0 w 462"/>
              <a:gd name="T5" fmla="*/ 222 h 453"/>
              <a:gd name="T6" fmla="*/ 230 w 462"/>
              <a:gd name="T7" fmla="*/ 452 h 453"/>
              <a:gd name="T8" fmla="*/ 461 w 462"/>
              <a:gd name="T9" fmla="*/ 222 h 453"/>
              <a:gd name="T10" fmla="*/ 230 w 462"/>
              <a:gd name="T11" fmla="*/ 0 h 453"/>
              <a:gd name="T12" fmla="*/ 230 w 462"/>
              <a:gd name="T13" fmla="*/ 302 h 453"/>
              <a:gd name="T14" fmla="*/ 230 w 462"/>
              <a:gd name="T15" fmla="*/ 302 h 453"/>
              <a:gd name="T16" fmla="*/ 159 w 462"/>
              <a:gd name="T17" fmla="*/ 222 h 453"/>
              <a:gd name="T18" fmla="*/ 230 w 462"/>
              <a:gd name="T19" fmla="*/ 151 h 453"/>
              <a:gd name="T20" fmla="*/ 301 w 462"/>
              <a:gd name="T21" fmla="*/ 222 h 453"/>
              <a:gd name="T22" fmla="*/ 230 w 462"/>
              <a:gd name="T23" fmla="*/ 30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2" h="453">
                <a:moveTo>
                  <a:pt x="230" y="0"/>
                </a:moveTo>
                <a:lnTo>
                  <a:pt x="230" y="0"/>
                </a:lnTo>
                <a:cubicBezTo>
                  <a:pt x="106" y="0"/>
                  <a:pt x="0" y="98"/>
                  <a:pt x="0" y="222"/>
                </a:cubicBezTo>
                <a:cubicBezTo>
                  <a:pt x="0" y="346"/>
                  <a:pt x="106" y="452"/>
                  <a:pt x="230" y="452"/>
                </a:cubicBezTo>
                <a:cubicBezTo>
                  <a:pt x="354" y="452"/>
                  <a:pt x="461" y="346"/>
                  <a:pt x="461" y="222"/>
                </a:cubicBezTo>
                <a:cubicBezTo>
                  <a:pt x="461" y="98"/>
                  <a:pt x="354" y="0"/>
                  <a:pt x="230" y="0"/>
                </a:cubicBezTo>
                <a:close/>
                <a:moveTo>
                  <a:pt x="230" y="302"/>
                </a:moveTo>
                <a:lnTo>
                  <a:pt x="230" y="302"/>
                </a:lnTo>
                <a:cubicBezTo>
                  <a:pt x="186" y="302"/>
                  <a:pt x="159" y="266"/>
                  <a:pt x="159" y="222"/>
                </a:cubicBezTo>
                <a:cubicBezTo>
                  <a:pt x="159" y="187"/>
                  <a:pt x="186" y="151"/>
                  <a:pt x="230" y="151"/>
                </a:cubicBezTo>
                <a:cubicBezTo>
                  <a:pt x="274" y="151"/>
                  <a:pt x="301" y="187"/>
                  <a:pt x="301" y="222"/>
                </a:cubicBezTo>
                <a:cubicBezTo>
                  <a:pt x="301" y="266"/>
                  <a:pt x="274" y="302"/>
                  <a:pt x="230" y="3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5" name="AutoShape 13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/>
          </p:cNvSpPr>
          <p:nvPr/>
        </p:nvSpPr>
        <p:spPr bwMode="auto">
          <a:xfrm>
            <a:off x="10251410" y="1782387"/>
            <a:ext cx="525538" cy="523574"/>
          </a:xfrm>
          <a:custGeom>
            <a:avLst/>
            <a:gdLst>
              <a:gd name="T0" fmla="*/ 10800 w 21600"/>
              <a:gd name="T1" fmla="+- 0 10815 31"/>
              <a:gd name="T2" fmla="*/ 10815 h 21569"/>
              <a:gd name="T3" fmla="*/ 10800 w 21600"/>
              <a:gd name="T4" fmla="+- 0 10815 31"/>
              <a:gd name="T5" fmla="*/ 10815 h 21569"/>
              <a:gd name="T6" fmla="*/ 10800 w 21600"/>
              <a:gd name="T7" fmla="+- 0 10815 31"/>
              <a:gd name="T8" fmla="*/ 10815 h 21569"/>
              <a:gd name="T9" fmla="*/ 10800 w 21600"/>
              <a:gd name="T10" fmla="+- 0 10815 31"/>
              <a:gd name="T11" fmla="*/ 10815 h 2156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69">
                <a:moveTo>
                  <a:pt x="8834" y="3281"/>
                </a:moveTo>
                <a:cubicBezTo>
                  <a:pt x="9202" y="2821"/>
                  <a:pt x="9519" y="2655"/>
                  <a:pt x="9780" y="2779"/>
                </a:cubicBezTo>
                <a:cubicBezTo>
                  <a:pt x="10042" y="2906"/>
                  <a:pt x="10176" y="3295"/>
                  <a:pt x="10176" y="3941"/>
                </a:cubicBezTo>
                <a:lnTo>
                  <a:pt x="10176" y="17610"/>
                </a:lnTo>
                <a:cubicBezTo>
                  <a:pt x="10176" y="18259"/>
                  <a:pt x="10044" y="18646"/>
                  <a:pt x="9788" y="18770"/>
                </a:cubicBezTo>
                <a:cubicBezTo>
                  <a:pt x="9529" y="18897"/>
                  <a:pt x="9211" y="18733"/>
                  <a:pt x="8834" y="18270"/>
                </a:cubicBezTo>
                <a:lnTo>
                  <a:pt x="5172" y="13869"/>
                </a:lnTo>
                <a:lnTo>
                  <a:pt x="440" y="13869"/>
                </a:lnTo>
                <a:cubicBezTo>
                  <a:pt x="320" y="13869"/>
                  <a:pt x="218" y="13818"/>
                  <a:pt x="129" y="13720"/>
                </a:cubicBezTo>
                <a:cubicBezTo>
                  <a:pt x="44" y="13624"/>
                  <a:pt x="0" y="13497"/>
                  <a:pt x="0" y="13342"/>
                </a:cubicBezTo>
                <a:lnTo>
                  <a:pt x="0" y="8210"/>
                </a:lnTo>
                <a:cubicBezTo>
                  <a:pt x="0" y="8066"/>
                  <a:pt x="44" y="7942"/>
                  <a:pt x="129" y="7838"/>
                </a:cubicBezTo>
                <a:cubicBezTo>
                  <a:pt x="218" y="7736"/>
                  <a:pt x="320" y="7685"/>
                  <a:pt x="440" y="7685"/>
                </a:cubicBezTo>
                <a:lnTo>
                  <a:pt x="5172" y="7685"/>
                </a:lnTo>
                <a:lnTo>
                  <a:pt x="8834" y="3281"/>
                </a:lnTo>
                <a:close/>
                <a:moveTo>
                  <a:pt x="12002" y="5239"/>
                </a:moveTo>
                <a:cubicBezTo>
                  <a:pt x="12221" y="5095"/>
                  <a:pt x="12445" y="5061"/>
                  <a:pt x="12682" y="5132"/>
                </a:cubicBezTo>
                <a:cubicBezTo>
                  <a:pt x="12920" y="5205"/>
                  <a:pt x="13104" y="5369"/>
                  <a:pt x="13228" y="5631"/>
                </a:cubicBezTo>
                <a:cubicBezTo>
                  <a:pt x="14010" y="7270"/>
                  <a:pt x="14400" y="8983"/>
                  <a:pt x="14400" y="10774"/>
                </a:cubicBezTo>
                <a:cubicBezTo>
                  <a:pt x="14400" y="12588"/>
                  <a:pt x="14010" y="14301"/>
                  <a:pt x="13228" y="15920"/>
                </a:cubicBezTo>
                <a:cubicBezTo>
                  <a:pt x="13056" y="16290"/>
                  <a:pt x="12793" y="16476"/>
                  <a:pt x="12440" y="16476"/>
                </a:cubicBezTo>
                <a:cubicBezTo>
                  <a:pt x="12292" y="16476"/>
                  <a:pt x="12143" y="16423"/>
                  <a:pt x="12000" y="16313"/>
                </a:cubicBezTo>
                <a:cubicBezTo>
                  <a:pt x="11781" y="16169"/>
                  <a:pt x="11640" y="15954"/>
                  <a:pt x="11571" y="15666"/>
                </a:cubicBezTo>
                <a:cubicBezTo>
                  <a:pt x="11503" y="15376"/>
                  <a:pt x="11529" y="15102"/>
                  <a:pt x="11649" y="14843"/>
                </a:cubicBezTo>
                <a:cubicBezTo>
                  <a:pt x="12280" y="13536"/>
                  <a:pt x="12595" y="12179"/>
                  <a:pt x="12595" y="10774"/>
                </a:cubicBezTo>
                <a:cubicBezTo>
                  <a:pt x="12595" y="9372"/>
                  <a:pt x="12277" y="8018"/>
                  <a:pt x="11649" y="6712"/>
                </a:cubicBezTo>
                <a:cubicBezTo>
                  <a:pt x="11529" y="6449"/>
                  <a:pt x="11503" y="6173"/>
                  <a:pt x="11571" y="5888"/>
                </a:cubicBezTo>
                <a:cubicBezTo>
                  <a:pt x="11642" y="5600"/>
                  <a:pt x="11783" y="5383"/>
                  <a:pt x="12002" y="5239"/>
                </a:cubicBezTo>
                <a:moveTo>
                  <a:pt x="16137" y="3038"/>
                </a:moveTo>
                <a:cubicBezTo>
                  <a:pt x="16754" y="4218"/>
                  <a:pt x="17217" y="5456"/>
                  <a:pt x="17528" y="6751"/>
                </a:cubicBezTo>
                <a:cubicBezTo>
                  <a:pt x="17841" y="8046"/>
                  <a:pt x="17996" y="9392"/>
                  <a:pt x="17996" y="10774"/>
                </a:cubicBezTo>
                <a:cubicBezTo>
                  <a:pt x="17996" y="13559"/>
                  <a:pt x="17368" y="16140"/>
                  <a:pt x="16114" y="18516"/>
                </a:cubicBezTo>
                <a:cubicBezTo>
                  <a:pt x="16038" y="18677"/>
                  <a:pt x="15930" y="18804"/>
                  <a:pt x="15786" y="18886"/>
                </a:cubicBezTo>
                <a:cubicBezTo>
                  <a:pt x="15643" y="18976"/>
                  <a:pt x="15504" y="19015"/>
                  <a:pt x="15370" y="19015"/>
                </a:cubicBezTo>
                <a:cubicBezTo>
                  <a:pt x="15182" y="19015"/>
                  <a:pt x="15022" y="18962"/>
                  <a:pt x="14885" y="18855"/>
                </a:cubicBezTo>
                <a:cubicBezTo>
                  <a:pt x="14666" y="18711"/>
                  <a:pt x="14534" y="18490"/>
                  <a:pt x="14478" y="18192"/>
                </a:cubicBezTo>
                <a:cubicBezTo>
                  <a:pt x="14426" y="17895"/>
                  <a:pt x="14466" y="17616"/>
                  <a:pt x="14603" y="17354"/>
                </a:cubicBezTo>
                <a:cubicBezTo>
                  <a:pt x="15662" y="15328"/>
                  <a:pt x="16196" y="13136"/>
                  <a:pt x="16203" y="10775"/>
                </a:cubicBezTo>
                <a:cubicBezTo>
                  <a:pt x="16203" y="8416"/>
                  <a:pt x="15669" y="6224"/>
                  <a:pt x="14603" y="4198"/>
                </a:cubicBezTo>
                <a:cubicBezTo>
                  <a:pt x="14466" y="3936"/>
                  <a:pt x="14426" y="3659"/>
                  <a:pt x="14478" y="3363"/>
                </a:cubicBezTo>
                <a:cubicBezTo>
                  <a:pt x="14532" y="3067"/>
                  <a:pt x="14666" y="2847"/>
                  <a:pt x="14885" y="2700"/>
                </a:cubicBezTo>
                <a:cubicBezTo>
                  <a:pt x="15104" y="2536"/>
                  <a:pt x="15330" y="2488"/>
                  <a:pt x="15572" y="2551"/>
                </a:cubicBezTo>
                <a:cubicBezTo>
                  <a:pt x="15812" y="2615"/>
                  <a:pt x="16001" y="2776"/>
                  <a:pt x="16137" y="3038"/>
                </a:cubicBezTo>
                <a:moveTo>
                  <a:pt x="18999" y="460"/>
                </a:moveTo>
                <a:cubicBezTo>
                  <a:pt x="19863" y="2026"/>
                  <a:pt x="20517" y="3676"/>
                  <a:pt x="20948" y="5408"/>
                </a:cubicBezTo>
                <a:cubicBezTo>
                  <a:pt x="21385" y="7141"/>
                  <a:pt x="21599" y="8929"/>
                  <a:pt x="21599" y="10774"/>
                </a:cubicBezTo>
                <a:cubicBezTo>
                  <a:pt x="21599" y="12622"/>
                  <a:pt x="21381" y="14411"/>
                  <a:pt x="20943" y="16146"/>
                </a:cubicBezTo>
                <a:cubicBezTo>
                  <a:pt x="20500" y="17878"/>
                  <a:pt x="19856" y="19520"/>
                  <a:pt x="18999" y="21069"/>
                </a:cubicBezTo>
                <a:cubicBezTo>
                  <a:pt x="18924" y="21230"/>
                  <a:pt x="18815" y="21354"/>
                  <a:pt x="18672" y="21442"/>
                </a:cubicBezTo>
                <a:cubicBezTo>
                  <a:pt x="18528" y="21526"/>
                  <a:pt x="18389" y="21569"/>
                  <a:pt x="18253" y="21569"/>
                </a:cubicBezTo>
                <a:cubicBezTo>
                  <a:pt x="18067" y="21569"/>
                  <a:pt x="17898" y="21509"/>
                  <a:pt x="17747" y="21394"/>
                </a:cubicBezTo>
                <a:cubicBezTo>
                  <a:pt x="17528" y="21230"/>
                  <a:pt x="17399" y="21001"/>
                  <a:pt x="17352" y="20705"/>
                </a:cubicBezTo>
                <a:cubicBezTo>
                  <a:pt x="17307" y="20406"/>
                  <a:pt x="17352" y="20144"/>
                  <a:pt x="17488" y="19907"/>
                </a:cubicBezTo>
                <a:cubicBezTo>
                  <a:pt x="18239" y="18519"/>
                  <a:pt x="18811" y="17057"/>
                  <a:pt x="19206" y="15517"/>
                </a:cubicBezTo>
                <a:cubicBezTo>
                  <a:pt x="19599" y="13976"/>
                  <a:pt x="19797" y="12396"/>
                  <a:pt x="19797" y="10774"/>
                </a:cubicBezTo>
                <a:cubicBezTo>
                  <a:pt x="19797" y="9155"/>
                  <a:pt x="19601" y="7575"/>
                  <a:pt x="19211" y="6037"/>
                </a:cubicBezTo>
                <a:cubicBezTo>
                  <a:pt x="18820" y="4497"/>
                  <a:pt x="18246" y="3044"/>
                  <a:pt x="17488" y="1673"/>
                </a:cubicBezTo>
                <a:cubicBezTo>
                  <a:pt x="17352" y="1413"/>
                  <a:pt x="17309" y="1137"/>
                  <a:pt x="17352" y="843"/>
                </a:cubicBezTo>
                <a:cubicBezTo>
                  <a:pt x="17399" y="550"/>
                  <a:pt x="17528" y="321"/>
                  <a:pt x="17747" y="163"/>
                </a:cubicBezTo>
                <a:cubicBezTo>
                  <a:pt x="17968" y="16"/>
                  <a:pt x="18192" y="-31"/>
                  <a:pt x="18434" y="19"/>
                </a:cubicBezTo>
                <a:cubicBezTo>
                  <a:pt x="18677" y="68"/>
                  <a:pt x="18862" y="214"/>
                  <a:pt x="18999" y="46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marL="0" marR="0" lvl="0" indent="0" algn="l" defTabSz="457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Gill Sans" charset="0"/>
              <a:sym typeface="Calibri" panose="020F0502020204030204" pitchFamily="34" charset="0"/>
            </a:endParaRPr>
          </a:p>
        </p:txBody>
      </p:sp>
      <p:sp>
        <p:nvSpPr>
          <p:cNvPr id="35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123060DF-08A7-4C17-B431-E45ECFB2F9FD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217"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投放端（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 </a:t>
            </a:r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DSP</a:t>
            </a:r>
            <a:r>
              <a:rPr lang="zh-CN" altLang="en-US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）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cxnSp>
        <p:nvCxnSpPr>
          <p:cNvPr id="37" name="直接连接符 3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2ED8881F-1123-411C-AA26-E17E8C72E6C2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3D73A632-033A-48E5-B19C-EE97A53C6CF4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573983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87" y="1493380"/>
            <a:ext cx="1658264" cy="3530716"/>
          </a:xfrm>
          <a:prstGeom prst="rect">
            <a:avLst/>
          </a:prstGeom>
        </p:spPr>
      </p:pic>
      <p:grpSp>
        <p:nvGrpSpPr>
          <p:cNvPr id="3" name="Group 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1000009" y="2582427"/>
            <a:ext cx="2519134" cy="1320012"/>
            <a:chOff x="1996843" y="5164854"/>
            <a:chExt cx="5038267" cy="2640024"/>
          </a:xfrm>
        </p:grpSpPr>
        <p:grpSp>
          <p:nvGrpSpPr>
            <p:cNvPr id="49" name="Group 48"/>
            <p:cNvGrpSpPr/>
            <p:nvPr/>
          </p:nvGrpSpPr>
          <p:grpSpPr>
            <a:xfrm>
              <a:off x="1996843" y="5164854"/>
              <a:ext cx="5038267" cy="2129285"/>
              <a:chOff x="714174" y="1970277"/>
              <a:chExt cx="2638626" cy="1370297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714174" y="3340574"/>
                <a:ext cx="2638626" cy="0"/>
              </a:xfrm>
              <a:prstGeom prst="line">
                <a:avLst/>
              </a:prstGeom>
              <a:ln w="76200">
                <a:solidFill>
                  <a:schemeClr val="tx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ounded Rectangle 73"/>
              <p:cNvSpPr/>
              <p:nvPr/>
            </p:nvSpPr>
            <p:spPr>
              <a:xfrm>
                <a:off x="951571" y="1980562"/>
                <a:ext cx="198959" cy="126779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336791" y="2333957"/>
                <a:ext cx="202844" cy="87630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1722011" y="1980563"/>
                <a:ext cx="210599" cy="124701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2107231" y="2202008"/>
                <a:ext cx="212902" cy="103249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2492451" y="2087594"/>
                <a:ext cx="192716" cy="1136518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2877671" y="1970277"/>
                <a:ext cx="202844" cy="1246909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493402" y="7435546"/>
              <a:ext cx="4050117" cy="369332"/>
              <a:chOff x="2475207" y="7502131"/>
              <a:chExt cx="4050117" cy="369332"/>
            </a:xfrm>
          </p:grpSpPr>
          <p:sp>
            <p:nvSpPr>
              <p:cNvPr id="50" name="Rectangle 1436"/>
              <p:cNvSpPr>
                <a:spLocks noChangeArrowheads="1"/>
              </p:cNvSpPr>
              <p:nvPr/>
            </p:nvSpPr>
            <p:spPr bwMode="auto">
              <a:xfrm>
                <a:off x="2475207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34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51" name="Rectangle 1436"/>
              <p:cNvSpPr>
                <a:spLocks noChangeArrowheads="1"/>
              </p:cNvSpPr>
              <p:nvPr/>
            </p:nvSpPr>
            <p:spPr bwMode="auto">
              <a:xfrm>
                <a:off x="3229613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54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52" name="Rectangle 1436"/>
              <p:cNvSpPr>
                <a:spLocks noChangeArrowheads="1"/>
              </p:cNvSpPr>
              <p:nvPr/>
            </p:nvSpPr>
            <p:spPr bwMode="auto">
              <a:xfrm>
                <a:off x="3969563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32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53" name="Rectangle 1436"/>
              <p:cNvSpPr>
                <a:spLocks noChangeArrowheads="1"/>
              </p:cNvSpPr>
              <p:nvPr/>
            </p:nvSpPr>
            <p:spPr bwMode="auto">
              <a:xfrm>
                <a:off x="4709510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43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54" name="Rectangle 1436"/>
              <p:cNvSpPr>
                <a:spLocks noChangeArrowheads="1"/>
              </p:cNvSpPr>
              <p:nvPr/>
            </p:nvSpPr>
            <p:spPr bwMode="auto">
              <a:xfrm>
                <a:off x="5449456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26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55" name="Rectangle 1436"/>
              <p:cNvSpPr>
                <a:spLocks noChangeArrowheads="1"/>
              </p:cNvSpPr>
              <p:nvPr/>
            </p:nvSpPr>
            <p:spPr bwMode="auto">
              <a:xfrm>
                <a:off x="6211136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70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</p:grpSp>
      </p:grpSp>
      <p:pic>
        <p:nvPicPr>
          <p:cNvPr id="75" name="Picture 74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22" y="1535999"/>
            <a:ext cx="1658264" cy="3530716"/>
          </a:xfrm>
          <a:prstGeom prst="rect">
            <a:avLst/>
          </a:prstGeom>
        </p:spPr>
      </p:pic>
      <p:sp>
        <p:nvSpPr>
          <p:cNvPr id="91" name="TextBox 9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1156277" y="4586638"/>
            <a:ext cx="22250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217">
              <a:lnSpc>
                <a:spcPct val="130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每个接入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ProChain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SDK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的去中心化</a:t>
            </a:r>
            <a:r>
              <a:rPr lang="zh-CN" altLang="en-US" sz="1600" dirty="0" smtClean="0">
                <a:solidFill>
                  <a:srgbClr val="FFFFFF"/>
                </a:solidFill>
                <a:latin typeface="+mn-ea"/>
                <a:cs typeface="Calibri Light"/>
                <a:sym typeface="Calibri" panose="020F0502020204030204" pitchFamily="34" charset="0"/>
              </a:rPr>
              <a:t>媒体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天然具备钱包</a:t>
            </a:r>
            <a:r>
              <a:rPr lang="zh-CN" altLang="en-US" sz="1600" dirty="0">
                <a:solidFill>
                  <a:srgbClr val="FFFFFF"/>
                </a:solidFill>
                <a:latin typeface="+mn-ea"/>
                <a:cs typeface="Calibri Light"/>
                <a:sym typeface="Calibri" panose="020F0502020204030204" pitchFamily="34" charset="0"/>
              </a:rPr>
              <a:t>功能，</a:t>
            </a:r>
            <a:r>
              <a:rPr lang="zh-CN" altLang="en-US" sz="1600" dirty="0" smtClean="0">
                <a:solidFill>
                  <a:srgbClr val="FFFFFF"/>
                </a:solidFill>
                <a:latin typeface="+mn-ea"/>
                <a:cs typeface="Calibri Light"/>
                <a:sym typeface="Calibri" panose="020F0502020204030204" pitchFamily="34" charset="0"/>
              </a:rPr>
              <a:t>用户随时可查询和转账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广告收益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92" name="TextBox 9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1156277" y="4222914"/>
            <a:ext cx="2231765" cy="384713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1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钱包植入</a:t>
            </a:r>
            <a:endParaRPr kumimoji="0" lang="id-ID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grpSp>
        <p:nvGrpSpPr>
          <p:cNvPr id="4" name="Group 3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8675637" y="2477393"/>
            <a:ext cx="2519134" cy="1425046"/>
            <a:chOff x="17348098" y="4954786"/>
            <a:chExt cx="5038267" cy="2850092"/>
          </a:xfrm>
        </p:grpSpPr>
        <p:grpSp>
          <p:nvGrpSpPr>
            <p:cNvPr id="77" name="Group 76"/>
            <p:cNvGrpSpPr/>
            <p:nvPr/>
          </p:nvGrpSpPr>
          <p:grpSpPr>
            <a:xfrm>
              <a:off x="17348098" y="4954786"/>
              <a:ext cx="5038267" cy="2355335"/>
              <a:chOff x="714174" y="1824803"/>
              <a:chExt cx="2638626" cy="1515771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714174" y="3340574"/>
                <a:ext cx="2638626" cy="0"/>
              </a:xfrm>
              <a:prstGeom prst="line">
                <a:avLst/>
              </a:prstGeom>
              <a:ln w="76200">
                <a:solidFill>
                  <a:schemeClr val="tx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Rounded Rectangle 84"/>
              <p:cNvSpPr/>
              <p:nvPr/>
            </p:nvSpPr>
            <p:spPr>
              <a:xfrm>
                <a:off x="951571" y="2191723"/>
                <a:ext cx="202844" cy="10566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1336791" y="1824803"/>
                <a:ext cx="202844" cy="138545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1722011" y="2188483"/>
                <a:ext cx="202844" cy="103909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2107231" y="2333957"/>
                <a:ext cx="202844" cy="900545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2492451" y="1849427"/>
                <a:ext cx="192716" cy="137468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877671" y="1970277"/>
                <a:ext cx="202844" cy="1246909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7825974" y="7435546"/>
              <a:ext cx="4050117" cy="369332"/>
              <a:chOff x="2475207" y="7502131"/>
              <a:chExt cx="4050117" cy="369332"/>
            </a:xfrm>
          </p:grpSpPr>
          <p:sp>
            <p:nvSpPr>
              <p:cNvPr id="114" name="Rectangle 1436"/>
              <p:cNvSpPr>
                <a:spLocks noChangeArrowheads="1"/>
              </p:cNvSpPr>
              <p:nvPr/>
            </p:nvSpPr>
            <p:spPr bwMode="auto">
              <a:xfrm>
                <a:off x="2475207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34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115" name="Rectangle 1436"/>
              <p:cNvSpPr>
                <a:spLocks noChangeArrowheads="1"/>
              </p:cNvSpPr>
              <p:nvPr/>
            </p:nvSpPr>
            <p:spPr bwMode="auto">
              <a:xfrm>
                <a:off x="3229613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54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116" name="Rectangle 1436"/>
              <p:cNvSpPr>
                <a:spLocks noChangeArrowheads="1"/>
              </p:cNvSpPr>
              <p:nvPr/>
            </p:nvSpPr>
            <p:spPr bwMode="auto">
              <a:xfrm>
                <a:off x="3969563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32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117" name="Rectangle 1436"/>
              <p:cNvSpPr>
                <a:spLocks noChangeArrowheads="1"/>
              </p:cNvSpPr>
              <p:nvPr/>
            </p:nvSpPr>
            <p:spPr bwMode="auto">
              <a:xfrm>
                <a:off x="4709510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43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118" name="Rectangle 1436"/>
              <p:cNvSpPr>
                <a:spLocks noChangeArrowheads="1"/>
              </p:cNvSpPr>
              <p:nvPr/>
            </p:nvSpPr>
            <p:spPr bwMode="auto">
              <a:xfrm>
                <a:off x="5449456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26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119" name="Rectangle 1436"/>
              <p:cNvSpPr>
                <a:spLocks noChangeArrowheads="1"/>
              </p:cNvSpPr>
              <p:nvPr/>
            </p:nvSpPr>
            <p:spPr bwMode="auto">
              <a:xfrm>
                <a:off x="6211136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70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61" name="TextBox 6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8824531" y="4597778"/>
            <a:ext cx="2225006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基于用户授权提供的身份与行为特征，可实现广告的精准推送，有效提升点击转化率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62" name="TextBox 6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8824531" y="4234054"/>
            <a:ext cx="2231765" cy="384713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精准触达</a:t>
            </a:r>
            <a:endParaRPr kumimoji="0" lang="id-ID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63" name="TextBox 6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4997635" y="2762469"/>
            <a:ext cx="2231765" cy="931016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VS</a:t>
            </a:r>
            <a:endParaRPr kumimoji="0" lang="id-ID" sz="57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pic>
        <p:nvPicPr>
          <p:cNvPr id="16" name="图片占位符 1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B160D2B8-1DB7-429E-A6BE-C51EB1FC27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8" r="31138"/>
          <a:stretch>
            <a:fillRect/>
          </a:stretch>
        </p:blipFill>
        <p:spPr/>
      </p:pic>
      <p:pic>
        <p:nvPicPr>
          <p:cNvPr id="18" name="图片占位符 1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8336CB96-7905-44BB-8EDA-56BE00BB720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8" r="31188"/>
          <a:stretch>
            <a:fillRect/>
          </a:stretch>
        </p:blipFill>
        <p:spPr/>
      </p:pic>
      <p:sp>
        <p:nvSpPr>
          <p:cNvPr id="65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5C7BA4E2-E534-4401-B138-BCBD27D5AE3F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流量</a:t>
            </a:r>
            <a:r>
              <a:rPr lang="zh-CN" altLang="en-US" sz="2800" b="1" noProof="0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端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（</a:t>
            </a:r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SSP</a:t>
            </a:r>
            <a:r>
              <a:rPr lang="zh-CN" altLang="en-US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）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cxnSp>
        <p:nvCxnSpPr>
          <p:cNvPr id="69" name="直接连接符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ADA51B47-F413-41F3-9192-3BC81D6ABEAC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B5C23D1F-C70A-470A-B396-2AF2A961101E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0769562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>
            <a:grpSpLocks noChangeAspect="1"/>
          </p:cNvGrpSpPr>
          <p:nvPr/>
        </p:nvGrpSpPr>
        <p:grpSpPr>
          <a:xfrm>
            <a:off x="365302" y="1839611"/>
            <a:ext cx="4519300" cy="3517270"/>
            <a:chOff x="2101597" y="594889"/>
            <a:chExt cx="4994398" cy="388601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1597" y="594889"/>
              <a:ext cx="4994398" cy="3886016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2" name="Group 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8786800" y="2839965"/>
            <a:ext cx="2519134" cy="1413906"/>
            <a:chOff x="17570424" y="5679930"/>
            <a:chExt cx="5038267" cy="2827811"/>
          </a:xfrm>
        </p:grpSpPr>
        <p:grpSp>
          <p:nvGrpSpPr>
            <p:cNvPr id="10" name="Group 9"/>
            <p:cNvGrpSpPr/>
            <p:nvPr/>
          </p:nvGrpSpPr>
          <p:grpSpPr>
            <a:xfrm>
              <a:off x="17570424" y="5679930"/>
              <a:ext cx="5038267" cy="2317072"/>
              <a:chOff x="714174" y="1849427"/>
              <a:chExt cx="2638626" cy="1491147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714174" y="3340574"/>
                <a:ext cx="2638626" cy="0"/>
              </a:xfrm>
              <a:prstGeom prst="line">
                <a:avLst/>
              </a:prstGeom>
              <a:ln w="76200">
                <a:solidFill>
                  <a:schemeClr val="tx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ounded Rectangle 12"/>
              <p:cNvSpPr/>
              <p:nvPr/>
            </p:nvSpPr>
            <p:spPr>
              <a:xfrm>
                <a:off x="951571" y="1849427"/>
                <a:ext cx="198959" cy="139893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336791" y="2323497"/>
                <a:ext cx="208834" cy="88676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722011" y="2323497"/>
                <a:ext cx="202844" cy="904077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107231" y="1970278"/>
                <a:ext cx="212902" cy="126422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492451" y="1849427"/>
                <a:ext cx="192716" cy="137468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877671" y="1970277"/>
                <a:ext cx="202844" cy="1246909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8066983" y="8138409"/>
              <a:ext cx="4050117" cy="369332"/>
              <a:chOff x="2475207" y="7502131"/>
              <a:chExt cx="4050117" cy="369332"/>
            </a:xfrm>
          </p:grpSpPr>
          <p:sp>
            <p:nvSpPr>
              <p:cNvPr id="22" name="Rectangle 1436"/>
              <p:cNvSpPr>
                <a:spLocks noChangeArrowheads="1"/>
              </p:cNvSpPr>
              <p:nvPr/>
            </p:nvSpPr>
            <p:spPr bwMode="auto">
              <a:xfrm>
                <a:off x="2475207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34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23" name="Rectangle 1436"/>
              <p:cNvSpPr>
                <a:spLocks noChangeArrowheads="1"/>
              </p:cNvSpPr>
              <p:nvPr/>
            </p:nvSpPr>
            <p:spPr bwMode="auto">
              <a:xfrm>
                <a:off x="3229613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54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25" name="Rectangle 1436"/>
              <p:cNvSpPr>
                <a:spLocks noChangeArrowheads="1"/>
              </p:cNvSpPr>
              <p:nvPr/>
            </p:nvSpPr>
            <p:spPr bwMode="auto">
              <a:xfrm>
                <a:off x="3969563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32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26" name="Rectangle 1436"/>
              <p:cNvSpPr>
                <a:spLocks noChangeArrowheads="1"/>
              </p:cNvSpPr>
              <p:nvPr/>
            </p:nvSpPr>
            <p:spPr bwMode="auto">
              <a:xfrm>
                <a:off x="4709510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43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31" name="Rectangle 1436"/>
              <p:cNvSpPr>
                <a:spLocks noChangeArrowheads="1"/>
              </p:cNvSpPr>
              <p:nvPr/>
            </p:nvSpPr>
            <p:spPr bwMode="auto">
              <a:xfrm>
                <a:off x="5449456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26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32" name="Rectangle 1436"/>
              <p:cNvSpPr>
                <a:spLocks noChangeArrowheads="1"/>
              </p:cNvSpPr>
              <p:nvPr/>
            </p:nvSpPr>
            <p:spPr bwMode="auto">
              <a:xfrm>
                <a:off x="6211136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70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</p:grpSp>
      </p:grpSp>
      <p:cxnSp>
        <p:nvCxnSpPr>
          <p:cNvPr id="33" name="Straight Connector 3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CxnSpPr/>
          <p:nvPr/>
        </p:nvCxnSpPr>
        <p:spPr>
          <a:xfrm>
            <a:off x="4695222" y="1917591"/>
            <a:ext cx="0" cy="343929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CxnSpPr/>
          <p:nvPr/>
        </p:nvCxnSpPr>
        <p:spPr>
          <a:xfrm>
            <a:off x="8586514" y="1917591"/>
            <a:ext cx="0" cy="343929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3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/>
          </p:cNvSpPr>
          <p:nvPr/>
        </p:nvSpPr>
        <p:spPr bwMode="auto">
          <a:xfrm>
            <a:off x="4964310" y="1962721"/>
            <a:ext cx="3360392" cy="233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50" rIns="121899" bIns="6095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0" defTabSz="914217">
              <a:defRPr/>
            </a:pPr>
            <a:r>
              <a:rPr lang="zh-CN" altLang="en-US" sz="1600" b="1" noProof="0" dirty="0" smtClean="0">
                <a:solidFill>
                  <a:srgbClr val="FFFFFF"/>
                </a:solidFill>
                <a:latin typeface="+mn-ea"/>
                <a:ea typeface="+mn-ea"/>
                <a:cs typeface="Lato Regular"/>
                <a:sym typeface="Calibri" panose="020F0502020204030204" pitchFamily="34" charset="0"/>
              </a:rPr>
              <a:t>数据分析平台</a:t>
            </a:r>
            <a:endParaRPr lang="en-US" altLang="zh-CN" sz="1600" b="1" noProof="0" dirty="0" smtClean="0">
              <a:solidFill>
                <a:srgbClr val="FFFFFF"/>
              </a:solidFill>
              <a:latin typeface="+mn-ea"/>
              <a:ea typeface="+mn-ea"/>
              <a:cs typeface="Lato Regular"/>
              <a:sym typeface="Calibri" panose="020F0502020204030204" pitchFamily="34" charset="0"/>
            </a:endParaRPr>
          </a:p>
          <a:p>
            <a:pPr lvl="0" defTabSz="914217">
              <a:defRPr/>
            </a:pPr>
            <a:endParaRPr lang="en-US" altLang="zh-CN" sz="1600" dirty="0">
              <a:solidFill>
                <a:srgbClr val="FFFFFF"/>
              </a:solidFill>
              <a:latin typeface="+mn-ea"/>
              <a:ea typeface="+mn-ea"/>
              <a:cs typeface="Lato Regular"/>
              <a:sym typeface="Calibri" panose="020F0502020204030204" pitchFamily="34" charset="0"/>
            </a:endParaRPr>
          </a:p>
          <a:p>
            <a:pPr lvl="0" defTabSz="914217">
              <a:defRPr/>
            </a:pPr>
            <a:r>
              <a:rPr lang="zh-CN" altLang="en-US" sz="1600" noProof="0" dirty="0" smtClean="0">
                <a:solidFill>
                  <a:srgbClr val="FFFFFF"/>
                </a:solidFill>
                <a:latin typeface="+mn-ea"/>
                <a:ea typeface="+mn-ea"/>
                <a:cs typeface="Lato Regular"/>
                <a:sym typeface="Calibri" panose="020F0502020204030204" pitchFamily="34" charset="0"/>
              </a:rPr>
              <a:t>广告主（</a:t>
            </a:r>
            <a:r>
              <a:rPr lang="en-US" altLang="zh-CN" sz="1600" noProof="0" dirty="0" smtClean="0">
                <a:solidFill>
                  <a:srgbClr val="FFFFFF"/>
                </a:solidFill>
                <a:latin typeface="+mn-ea"/>
                <a:ea typeface="+mn-ea"/>
                <a:cs typeface="Lato Regular"/>
                <a:sym typeface="Calibri" panose="020F0502020204030204" pitchFamily="34" charset="0"/>
              </a:rPr>
              <a:t>DSP</a:t>
            </a:r>
            <a:r>
              <a:rPr lang="zh-CN" altLang="en-US" sz="1600" noProof="0" dirty="0" smtClean="0">
                <a:solidFill>
                  <a:srgbClr val="FFFFFF"/>
                </a:solidFill>
                <a:latin typeface="+mn-ea"/>
                <a:ea typeface="+mn-ea"/>
                <a:cs typeface="Lato Regular"/>
                <a:sym typeface="Calibri" panose="020F0502020204030204" pitchFamily="34" charset="0"/>
              </a:rPr>
              <a:t>）与流量主（</a:t>
            </a:r>
            <a:r>
              <a:rPr lang="en-US" altLang="zh-CN" sz="1600" noProof="0" dirty="0" smtClean="0">
                <a:solidFill>
                  <a:srgbClr val="FFFFFF"/>
                </a:solidFill>
                <a:latin typeface="+mn-ea"/>
                <a:ea typeface="+mn-ea"/>
                <a:cs typeface="Lato Regular"/>
                <a:sym typeface="Calibri" panose="020F0502020204030204" pitchFamily="34" charset="0"/>
              </a:rPr>
              <a:t>SSP</a:t>
            </a:r>
            <a:r>
              <a:rPr lang="zh-CN" altLang="en-US" sz="1600" noProof="0" dirty="0" smtClean="0">
                <a:solidFill>
                  <a:srgbClr val="FFFFFF"/>
                </a:solidFill>
                <a:latin typeface="+mn-ea"/>
                <a:ea typeface="+mn-ea"/>
                <a:cs typeface="Lato Regular"/>
                <a:sym typeface="Calibri" panose="020F0502020204030204" pitchFamily="34" charset="0"/>
              </a:rPr>
              <a:t>）均可查询，用于核对广告投放清单。</a:t>
            </a:r>
            <a:endParaRPr lang="en-US" altLang="zh-CN" sz="1600" noProof="0" dirty="0" smtClean="0">
              <a:solidFill>
                <a:srgbClr val="FFFFFF"/>
              </a:solidFill>
              <a:latin typeface="+mn-ea"/>
              <a:ea typeface="+mn-ea"/>
              <a:cs typeface="Lato Regular"/>
              <a:sym typeface="Calibri" panose="020F0502020204030204" pitchFamily="34" charset="0"/>
            </a:endParaRPr>
          </a:p>
          <a:p>
            <a:pPr lvl="0" defTabSz="914217">
              <a:defRPr/>
            </a:pPr>
            <a:endParaRPr lang="en-US" altLang="zh-CN" sz="1600" dirty="0">
              <a:solidFill>
                <a:srgbClr val="FFFFFF"/>
              </a:solidFill>
              <a:latin typeface="+mn-ea"/>
              <a:ea typeface="+mn-ea"/>
              <a:cs typeface="Lato Regular"/>
              <a:sym typeface="Calibri" panose="020F0502020204030204" pitchFamily="34" charset="0"/>
            </a:endParaRPr>
          </a:p>
          <a:p>
            <a:pPr lvl="0" defTabSz="914217">
              <a:defRPr/>
            </a:pPr>
            <a:r>
              <a:rPr lang="zh-CN" altLang="en-US" sz="1600" noProof="0" dirty="0" smtClean="0">
                <a:solidFill>
                  <a:srgbClr val="FFFFFF"/>
                </a:solidFill>
                <a:latin typeface="+mn-ea"/>
                <a:ea typeface="+mn-ea"/>
                <a:cs typeface="Lato Regular"/>
                <a:sym typeface="Calibri" panose="020F0502020204030204" pitchFamily="34" charset="0"/>
              </a:rPr>
              <a:t>数据分析平台的数据源来自</a:t>
            </a:r>
            <a:r>
              <a:rPr lang="en-US" altLang="zh-CN" sz="1600" b="1" noProof="0" dirty="0" smtClean="0">
                <a:solidFill>
                  <a:srgbClr val="D7A841"/>
                </a:solidFill>
                <a:latin typeface="+mn-ea"/>
                <a:ea typeface="+mn-ea"/>
                <a:cs typeface="Lato Regular"/>
                <a:sym typeface="Calibri" panose="020F0502020204030204" pitchFamily="34" charset="0"/>
              </a:rPr>
              <a:t>ProChain</a:t>
            </a:r>
            <a:r>
              <a:rPr lang="zh-CN" altLang="en-US" sz="1600" noProof="0" dirty="0" smtClean="0">
                <a:solidFill>
                  <a:srgbClr val="FFFFFF"/>
                </a:solidFill>
                <a:latin typeface="+mn-ea"/>
                <a:ea typeface="+mn-ea"/>
                <a:cs typeface="Lato Regular"/>
                <a:sym typeface="Calibri" panose="020F0502020204030204" pitchFamily="34" charset="0"/>
              </a:rPr>
              <a:t>智能合约市场底层所</a:t>
            </a:r>
            <a:r>
              <a:rPr lang="zh-CN" altLang="en-US" sz="1600" dirty="0" smtClean="0">
                <a:solidFill>
                  <a:srgbClr val="FFFFFF"/>
                </a:solidFill>
                <a:latin typeface="+mn-ea"/>
                <a:ea typeface="+mn-ea"/>
                <a:cs typeface="Lato Regular"/>
                <a:sym typeface="Calibri" panose="020F0502020204030204" pitchFamily="34" charset="0"/>
              </a:rPr>
              <a:t>依托</a:t>
            </a:r>
            <a:r>
              <a:rPr lang="zh-CN" altLang="en-US" sz="1600" noProof="0" dirty="0" smtClean="0">
                <a:solidFill>
                  <a:srgbClr val="FFFFFF"/>
                </a:solidFill>
                <a:latin typeface="+mn-ea"/>
                <a:ea typeface="+mn-ea"/>
                <a:cs typeface="Lato Regular"/>
                <a:sym typeface="Calibri" panose="020F0502020204030204" pitchFamily="34" charset="0"/>
              </a:rPr>
              <a:t>的公链，所有数据公开透明，有效降低多方信任成本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Lato Regular"/>
              <a:sym typeface="Calibri" panose="020F0502020204030204" pitchFamily="34" charset="0"/>
            </a:endParaRPr>
          </a:p>
        </p:txBody>
      </p:sp>
      <p:pic>
        <p:nvPicPr>
          <p:cNvPr id="5" name="图片占位符 4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29349AB1-C423-4C5F-93C0-B3CA862051D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7" b="3537"/>
          <a:stretch>
            <a:fillRect/>
          </a:stretch>
        </p:blipFill>
        <p:spPr/>
      </p:pic>
      <p:sp>
        <p:nvSpPr>
          <p:cNvPr id="56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ABAB9316-1A91-4386-895A-C5620DD8141A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数据平台（</a:t>
            </a:r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BI</a:t>
            </a:r>
            <a:r>
              <a:rPr lang="zh-CN" altLang="en-US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）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cxnSp>
        <p:nvCxnSpPr>
          <p:cNvPr id="58" name="直接连接符 5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A988B68E-10BA-4051-ABB6-4894F4B5B5D6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2FA98AE5-0F36-49B2-920F-6AE602108212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75" y="2489879"/>
            <a:ext cx="3002170" cy="185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8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2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/>
          </p:cNvSpPr>
          <p:nvPr/>
        </p:nvSpPr>
        <p:spPr>
          <a:xfrm>
            <a:off x="1596511" y="2184900"/>
            <a:ext cx="3141744" cy="3831696"/>
          </a:xfrm>
          <a:prstGeom prst="rect">
            <a:avLst/>
          </a:prstGeom>
        </p:spPr>
        <p:txBody>
          <a:bodyPr vert="horz" wrap="square" lIns="121926" tIns="60963" rIns="121926" bIns="60963" rtlCol="0" anchor="t">
            <a:noAutofit/>
          </a:bodyPr>
          <a:lstStyle>
            <a:defPPr>
              <a:defRPr lang="zh-CN"/>
            </a:defPPr>
            <a:lvl1pPr lvl="0" defTabSz="228600">
              <a:lnSpc>
                <a:spcPct val="120000"/>
              </a:lnSpc>
              <a:spcBef>
                <a:spcPct val="0"/>
              </a:spcBef>
              <a:buNone/>
              <a:defRPr sz="1400">
                <a:latin typeface="+mn-ea"/>
                <a:cs typeface="Source Sans Pro ExtraLight"/>
              </a:defRPr>
            </a:lvl1pPr>
          </a:lstStyle>
          <a:p>
            <a:endParaRPr lang="en-US" altLang="zh-CN" dirty="0" smtClean="0"/>
          </a:p>
          <a:p>
            <a:r>
              <a:rPr lang="zh-CN" altLang="en-US" dirty="0" smtClean="0"/>
              <a:t>某区块链公司</a:t>
            </a:r>
            <a:r>
              <a:rPr lang="zh-CN" altLang="en-US" dirty="0"/>
              <a:t>新上线了一</a:t>
            </a:r>
            <a:r>
              <a:rPr lang="zh-CN" altLang="en-US" dirty="0" smtClean="0"/>
              <a:t>款</a:t>
            </a:r>
            <a:r>
              <a:rPr lang="en-US" altLang="zh-CN" dirty="0" err="1" smtClean="0"/>
              <a:t>Dapp</a:t>
            </a:r>
            <a:r>
              <a:rPr lang="zh-CN" altLang="en-US" dirty="0" smtClean="0"/>
              <a:t>游戏，</a:t>
            </a:r>
            <a:r>
              <a:rPr lang="zh-CN" altLang="en-US" dirty="0"/>
              <a:t>希望</a:t>
            </a:r>
            <a:r>
              <a:rPr lang="zh-CN" altLang="en-US" dirty="0" smtClean="0"/>
              <a:t>通过</a:t>
            </a:r>
            <a:r>
              <a:rPr lang="en-US" altLang="zh-CN" b="1" dirty="0" smtClean="0">
                <a:solidFill>
                  <a:srgbClr val="D7A841"/>
                </a:solidFill>
              </a:rPr>
              <a:t>ProChain</a:t>
            </a:r>
            <a:r>
              <a:rPr lang="zh-CN" altLang="en-US" dirty="0" smtClean="0"/>
              <a:t>提升</a:t>
            </a:r>
            <a:r>
              <a:rPr lang="zh-CN" altLang="en-US" dirty="0"/>
              <a:t>用户下载量。企业设定了</a:t>
            </a:r>
            <a:r>
              <a:rPr lang="en-US" altLang="zh-CN" dirty="0"/>
              <a:t>50</a:t>
            </a:r>
            <a:r>
              <a:rPr lang="zh-CN" altLang="en-US" dirty="0"/>
              <a:t>万元营销预算，目标</a:t>
            </a:r>
            <a:r>
              <a:rPr lang="zh-CN" altLang="en-US" dirty="0" smtClean="0"/>
              <a:t>为</a:t>
            </a:r>
            <a:r>
              <a:rPr lang="en-US" altLang="zh-CN" dirty="0"/>
              <a:t>5</a:t>
            </a:r>
            <a:r>
              <a:rPr lang="en-US" altLang="zh-CN" dirty="0" smtClean="0"/>
              <a:t>0</a:t>
            </a:r>
            <a:r>
              <a:rPr lang="zh-CN" altLang="en-US" dirty="0"/>
              <a:t>万</a:t>
            </a:r>
            <a:r>
              <a:rPr lang="zh-CN" altLang="en-US" dirty="0" smtClean="0"/>
              <a:t>用户点击浏览。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该公司</a:t>
            </a:r>
            <a:r>
              <a:rPr lang="zh-CN" altLang="en-US" dirty="0" smtClean="0"/>
              <a:t>通过数字货币交易</a:t>
            </a:r>
            <a:r>
              <a:rPr lang="zh-CN" altLang="en-US" dirty="0"/>
              <a:t>平台兑换了</a:t>
            </a:r>
            <a:r>
              <a:rPr lang="en-US" altLang="zh-CN" dirty="0"/>
              <a:t>50</a:t>
            </a:r>
            <a:r>
              <a:rPr lang="zh-CN" altLang="en-US" dirty="0"/>
              <a:t>万元等价</a:t>
            </a:r>
            <a:r>
              <a:rPr lang="zh-CN" altLang="en-US" dirty="0" smtClean="0"/>
              <a:t>的</a:t>
            </a:r>
            <a:r>
              <a:rPr lang="en-US" altLang="zh-CN" b="1" dirty="0" smtClean="0">
                <a:solidFill>
                  <a:srgbClr val="D7A841"/>
                </a:solidFill>
              </a:rPr>
              <a:t>PRA</a:t>
            </a:r>
            <a:r>
              <a:rPr lang="zh-CN" altLang="en-US" dirty="0" smtClean="0"/>
              <a:t>（假设</a:t>
            </a:r>
            <a:r>
              <a:rPr lang="en-US" altLang="zh-CN" dirty="0" smtClean="0"/>
              <a:t>1</a:t>
            </a:r>
            <a:r>
              <a:rPr lang="zh-CN" altLang="en-US" dirty="0" smtClean="0"/>
              <a:t>元一个）</a:t>
            </a:r>
            <a:r>
              <a:rPr lang="zh-CN" altLang="en-US" dirty="0"/>
              <a:t>，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DSP</a:t>
            </a:r>
            <a:r>
              <a:rPr lang="zh-CN" altLang="en-US" dirty="0" smtClean="0"/>
              <a:t>广告合约平台</a:t>
            </a:r>
            <a:r>
              <a:rPr lang="zh-CN" altLang="en-US" dirty="0"/>
              <a:t>，该企业设定了任务要求和营销周期，并以</a:t>
            </a:r>
            <a:r>
              <a:rPr lang="en-US" altLang="zh-CN" dirty="0"/>
              <a:t>50</a:t>
            </a:r>
            <a:r>
              <a:rPr lang="zh-CN" altLang="en-US" dirty="0" smtClean="0"/>
              <a:t>万</a:t>
            </a:r>
            <a:r>
              <a:rPr lang="en-US" altLang="zh-CN" b="1" dirty="0" smtClean="0">
                <a:solidFill>
                  <a:srgbClr val="D7A841"/>
                </a:solidFill>
              </a:rPr>
              <a:t>PRA</a:t>
            </a:r>
            <a:r>
              <a:rPr lang="zh-CN" altLang="en-US" dirty="0" smtClean="0"/>
              <a:t>作为</a:t>
            </a:r>
            <a:r>
              <a:rPr lang="zh-CN" altLang="en-US" dirty="0"/>
              <a:t>抵押发布智能</a:t>
            </a:r>
            <a:r>
              <a:rPr lang="zh-CN" altLang="en-US" dirty="0" smtClean="0"/>
              <a:t>合约，充</a:t>
            </a:r>
            <a:r>
              <a:rPr lang="zh-CN" altLang="en-US" dirty="0"/>
              <a:t>入游戏试玩币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，并设定媒体与用户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8</a:t>
            </a:r>
            <a:r>
              <a:rPr lang="zh-CN" altLang="en-US" dirty="0" smtClean="0"/>
              <a:t>分账</a:t>
            </a:r>
            <a:endParaRPr lang="zh-CN" altLang="en-US" dirty="0"/>
          </a:p>
        </p:txBody>
      </p:sp>
      <p:sp>
        <p:nvSpPr>
          <p:cNvPr id="125" name="Title 2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/>
          </p:cNvSpPr>
          <p:nvPr/>
        </p:nvSpPr>
        <p:spPr>
          <a:xfrm>
            <a:off x="1820177" y="1889909"/>
            <a:ext cx="2567460" cy="307777"/>
          </a:xfrm>
          <a:prstGeom prst="rect">
            <a:avLst/>
          </a:prstGeom>
        </p:spPr>
        <p:txBody>
          <a:bodyPr vert="horz" wrap="square" lIns="121926" tIns="0" rIns="121926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广告主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48" name="Title 2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/>
          </p:cNvSpPr>
          <p:nvPr/>
        </p:nvSpPr>
        <p:spPr>
          <a:xfrm>
            <a:off x="7649093" y="2184900"/>
            <a:ext cx="2976790" cy="3453900"/>
          </a:xfrm>
          <a:prstGeom prst="rect">
            <a:avLst/>
          </a:prstGeom>
        </p:spPr>
        <p:txBody>
          <a:bodyPr vert="horz" wrap="square" lIns="121926" tIns="60963" rIns="121926" bIns="60963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lvl="0" algn="l" defTabSz="228600">
              <a:lnSpc>
                <a:spcPct val="120000"/>
              </a:lnSpc>
              <a:defRPr/>
            </a:pPr>
            <a:endParaRPr lang="en-US" altLang="zh-CN" sz="1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0" algn="l" defTabSz="228600">
              <a:lnSpc>
                <a:spcPct val="120000"/>
              </a:lnSpc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符合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广告主设定条件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的某个用户通过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一个接入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了</a:t>
            </a:r>
            <a:r>
              <a:rPr lang="en-US" altLang="zh-CN" sz="1400" b="1" dirty="0" smtClean="0">
                <a:solidFill>
                  <a:srgbClr val="D7A841"/>
                </a:solidFill>
                <a:latin typeface="+mn-ea"/>
                <a:ea typeface="+mn-ea"/>
              </a:rPr>
              <a:t>ProChain</a:t>
            </a:r>
            <a:r>
              <a:rPr lang="zh-CN" altLang="en-US" sz="1400" b="1" dirty="0" smtClean="0">
                <a:solidFill>
                  <a:srgbClr val="D7A841"/>
                </a:solidFill>
                <a:latin typeface="+mn-ea"/>
                <a:ea typeface="+mn-ea"/>
              </a:rPr>
              <a:t> </a:t>
            </a:r>
            <a:r>
              <a:rPr lang="en-US" altLang="zh-CN" sz="1400" b="1" dirty="0" smtClean="0">
                <a:solidFill>
                  <a:srgbClr val="D7A841"/>
                </a:solidFill>
                <a:latin typeface="+mn-ea"/>
                <a:ea typeface="+mn-ea"/>
              </a:rPr>
              <a:t>SDK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的去中心化媒体发现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此广告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，点击进入</a:t>
            </a:r>
            <a:r>
              <a:rPr lang="en-US" altLang="zh-CN" sz="1400" dirty="0" err="1" smtClean="0">
                <a:solidFill>
                  <a:schemeClr val="tx1"/>
                </a:solidFill>
                <a:latin typeface="+mn-ea"/>
                <a:ea typeface="+mn-ea"/>
              </a:rPr>
              <a:t>Dapp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游戏同时也触发了广告合约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该用户将获得试玩币，并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立即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获得</a:t>
            </a:r>
            <a:r>
              <a:rPr lang="en-US" altLang="zh-CN" sz="1400" dirty="0" smtClean="0">
                <a:solidFill>
                  <a:schemeClr val="tx1"/>
                </a:solidFill>
                <a:latin typeface="+mn-ea"/>
                <a:ea typeface="+mn-ea"/>
              </a:rPr>
              <a:t>0.2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个</a:t>
            </a:r>
            <a:r>
              <a:rPr lang="en-US" altLang="zh-CN" sz="1400" b="1" dirty="0" smtClean="0">
                <a:solidFill>
                  <a:srgbClr val="D7A841"/>
                </a:solidFill>
                <a:latin typeface="+mn-ea"/>
                <a:ea typeface="+mn-ea"/>
              </a:rPr>
              <a:t>PRA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媒体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获得</a:t>
            </a:r>
            <a:r>
              <a:rPr lang="en-US" altLang="zh-CN" sz="1400" dirty="0" smtClean="0">
                <a:solidFill>
                  <a:schemeClr val="tx1"/>
                </a:solidFill>
                <a:latin typeface="+mn-ea"/>
                <a:ea typeface="+mn-ea"/>
              </a:rPr>
              <a:t>0.8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个</a:t>
            </a:r>
            <a:r>
              <a:rPr lang="en-US" altLang="zh-CN" sz="1400" b="1" dirty="0" smtClean="0">
                <a:solidFill>
                  <a:srgbClr val="D7A841"/>
                </a:solidFill>
                <a:latin typeface="+mn-ea"/>
                <a:ea typeface="+mn-ea"/>
              </a:rPr>
              <a:t>PRA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CN" sz="14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0" algn="l" defTabSz="228600">
              <a:lnSpc>
                <a:spcPct val="120000"/>
              </a:lnSpc>
              <a:defRPr/>
            </a:pPr>
            <a:endParaRPr lang="en-US" altLang="zh-CN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0" algn="l" defTabSz="228600">
              <a:lnSpc>
                <a:spcPct val="120000"/>
              </a:lnSpc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当</a:t>
            </a:r>
            <a:r>
              <a:rPr lang="en-US" altLang="zh-CN" sz="1400" dirty="0" smtClean="0">
                <a:solidFill>
                  <a:schemeClr val="tx1"/>
                </a:solidFill>
                <a:latin typeface="+mn-ea"/>
                <a:ea typeface="+mn-ea"/>
              </a:rPr>
              <a:t>50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万营销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预算用尽或达到广告主设定的截止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时间时，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未送出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en-US" altLang="zh-CN" sz="1400" b="1" dirty="0" smtClean="0">
                <a:solidFill>
                  <a:srgbClr val="D7A841"/>
                </a:solidFill>
                <a:latin typeface="+mn-ea"/>
                <a:ea typeface="+mn-ea"/>
              </a:rPr>
              <a:t>PRA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将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如数退回。成功触发广告的用户清单将返回</a:t>
            </a:r>
            <a:r>
              <a:rPr lang="zh-CN" altLang="en-US" sz="1400" dirty="0" smtClean="0">
                <a:solidFill>
                  <a:schemeClr val="tx1"/>
                </a:solidFill>
                <a:latin typeface="+mn-ea"/>
                <a:ea typeface="+mn-ea"/>
              </a:rPr>
              <a:t>至数据分析平台为广告主与流量主进行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数据测算，以便进行下一轮投放优化。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49" name="Title 2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/>
          </p:cNvSpPr>
          <p:nvPr/>
        </p:nvSpPr>
        <p:spPr>
          <a:xfrm>
            <a:off x="7872759" y="1889909"/>
            <a:ext cx="2567460" cy="307777"/>
          </a:xfrm>
          <a:prstGeom prst="rect">
            <a:avLst/>
          </a:prstGeom>
        </p:spPr>
        <p:txBody>
          <a:bodyPr vert="horz" wrap="square" lIns="121926" tIns="0" rIns="121926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媒体与用户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20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4C70427A-A58B-448A-BB71-635D513B7AB8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典型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应用场景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21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42C4A581-3A6F-4D3D-8D99-E298FE77EE10}"/>
              </a:ext>
            </a:extLst>
          </p:cNvPr>
          <p:cNvSpPr txBox="1"/>
          <p:nvPr/>
        </p:nvSpPr>
        <p:spPr>
          <a:xfrm>
            <a:off x="3112742" y="888527"/>
            <a:ext cx="59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TOKEN APPLICATING SCENARIO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cxnSp>
        <p:nvCxnSpPr>
          <p:cNvPr id="22" name="直接连接符 2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EEB56F23-C804-4FB0-B781-FBFD1EE88D2B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:a16="http://schemas.microsoft.com/office/drawing/2014/main" xmlns="" id="{80DE966B-383F-4BF9-8A2B-906A26739FB5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pic>
        <p:nvPicPr>
          <p:cNvPr id="23" name="图片占位符 7">
            <a:extLst>
              <a:ext uri="{FF2B5EF4-FFF2-40B4-BE49-F238E27FC236}">
                <a16:creationId xmlns:a16="http://schemas.microsoft.com/office/drawing/2014/main" xmlns="" id="{4810189A-031C-42AA-9351-5FAF84E26F1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12" y="2879165"/>
            <a:ext cx="2065369" cy="2065369"/>
          </a:xfrm>
        </p:spPr>
      </p:pic>
    </p:spTree>
    <p:extLst>
      <p:ext uri="{BB962C8B-B14F-4D97-AF65-F5344CB8AC3E}">
        <p14:creationId xmlns:p14="http://schemas.microsoft.com/office/powerpoint/2010/main" val="936010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810E4C93-698D-43FC-8F28-FE9408BE9F70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PRABOX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50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90F4BFB8-55DF-424D-BB53-BA955F5260D5}"/>
              </a:ext>
            </a:extLst>
          </p:cNvPr>
          <p:cNvSpPr txBox="1"/>
          <p:nvPr/>
        </p:nvSpPr>
        <p:spPr>
          <a:xfrm>
            <a:off x="3112742" y="888527"/>
            <a:ext cx="59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MOBILE METAMASK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cxnSp>
        <p:nvCxnSpPr>
          <p:cNvPr id="52" name="直接连接符 5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BDE83805-04C5-4956-B694-D31A50A14F5C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AEE7AE86-100E-452E-8A1C-9028BCAD17CE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291" y="1327867"/>
            <a:ext cx="1995074" cy="432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45" y="1327867"/>
            <a:ext cx="1995074" cy="432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31" y="1327867"/>
            <a:ext cx="1995074" cy="432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3" y="1327867"/>
            <a:ext cx="1995074" cy="432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59" y="1327867"/>
            <a:ext cx="199507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62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87" y="1493380"/>
            <a:ext cx="1658264" cy="3530716"/>
          </a:xfrm>
          <a:prstGeom prst="rect">
            <a:avLst/>
          </a:prstGeom>
        </p:spPr>
      </p:pic>
      <p:grpSp>
        <p:nvGrpSpPr>
          <p:cNvPr id="3" name="Group 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1000009" y="2582427"/>
            <a:ext cx="2519134" cy="1320012"/>
            <a:chOff x="1996843" y="5164854"/>
            <a:chExt cx="5038267" cy="2640024"/>
          </a:xfrm>
        </p:grpSpPr>
        <p:grpSp>
          <p:nvGrpSpPr>
            <p:cNvPr id="49" name="Group 48"/>
            <p:cNvGrpSpPr/>
            <p:nvPr/>
          </p:nvGrpSpPr>
          <p:grpSpPr>
            <a:xfrm>
              <a:off x="1996843" y="5164854"/>
              <a:ext cx="5038267" cy="2129285"/>
              <a:chOff x="714174" y="1970277"/>
              <a:chExt cx="2638626" cy="1370297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714174" y="3340574"/>
                <a:ext cx="2638626" cy="0"/>
              </a:xfrm>
              <a:prstGeom prst="line">
                <a:avLst/>
              </a:prstGeom>
              <a:ln w="76200">
                <a:solidFill>
                  <a:schemeClr val="tx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ounded Rectangle 73"/>
              <p:cNvSpPr/>
              <p:nvPr/>
            </p:nvSpPr>
            <p:spPr>
              <a:xfrm>
                <a:off x="951571" y="1980562"/>
                <a:ext cx="198959" cy="126779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336791" y="2333957"/>
                <a:ext cx="202844" cy="87630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1722011" y="1980563"/>
                <a:ext cx="210599" cy="124701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2107231" y="2202008"/>
                <a:ext cx="212902" cy="103249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2492451" y="2087594"/>
                <a:ext cx="192716" cy="1136518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2877671" y="1970277"/>
                <a:ext cx="202844" cy="1246909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493402" y="7435546"/>
              <a:ext cx="4050117" cy="369332"/>
              <a:chOff x="2475207" y="7502131"/>
              <a:chExt cx="4050117" cy="369332"/>
            </a:xfrm>
          </p:grpSpPr>
          <p:sp>
            <p:nvSpPr>
              <p:cNvPr id="50" name="Rectangle 1436"/>
              <p:cNvSpPr>
                <a:spLocks noChangeArrowheads="1"/>
              </p:cNvSpPr>
              <p:nvPr/>
            </p:nvSpPr>
            <p:spPr bwMode="auto">
              <a:xfrm>
                <a:off x="2475207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34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51" name="Rectangle 1436"/>
              <p:cNvSpPr>
                <a:spLocks noChangeArrowheads="1"/>
              </p:cNvSpPr>
              <p:nvPr/>
            </p:nvSpPr>
            <p:spPr bwMode="auto">
              <a:xfrm>
                <a:off x="3229613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54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52" name="Rectangle 1436"/>
              <p:cNvSpPr>
                <a:spLocks noChangeArrowheads="1"/>
              </p:cNvSpPr>
              <p:nvPr/>
            </p:nvSpPr>
            <p:spPr bwMode="auto">
              <a:xfrm>
                <a:off x="3969563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32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53" name="Rectangle 1436"/>
              <p:cNvSpPr>
                <a:spLocks noChangeArrowheads="1"/>
              </p:cNvSpPr>
              <p:nvPr/>
            </p:nvSpPr>
            <p:spPr bwMode="auto">
              <a:xfrm>
                <a:off x="4709510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43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54" name="Rectangle 1436"/>
              <p:cNvSpPr>
                <a:spLocks noChangeArrowheads="1"/>
              </p:cNvSpPr>
              <p:nvPr/>
            </p:nvSpPr>
            <p:spPr bwMode="auto">
              <a:xfrm>
                <a:off x="5449456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26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55" name="Rectangle 1436"/>
              <p:cNvSpPr>
                <a:spLocks noChangeArrowheads="1"/>
              </p:cNvSpPr>
              <p:nvPr/>
            </p:nvSpPr>
            <p:spPr bwMode="auto">
              <a:xfrm>
                <a:off x="6211136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70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</p:grpSp>
      </p:grpSp>
      <p:pic>
        <p:nvPicPr>
          <p:cNvPr id="75" name="Picture 74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22" y="1535999"/>
            <a:ext cx="1658264" cy="3530716"/>
          </a:xfrm>
          <a:prstGeom prst="rect">
            <a:avLst/>
          </a:prstGeom>
        </p:spPr>
      </p:pic>
      <p:sp>
        <p:nvSpPr>
          <p:cNvPr id="91" name="TextBox 9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1156277" y="4586638"/>
            <a:ext cx="222500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217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+mn-ea"/>
                <a:cs typeface="Calibri Light"/>
                <a:sym typeface="Calibri" panose="020F0502020204030204" pitchFamily="34" charset="0"/>
              </a:rPr>
              <a:t>主要依赖于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自有流量，通过区块链解决生态上下游环节间信息透明度，用到区块链对账功能，优化成本结构，如小米区块链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92" name="TextBox 9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1156277" y="4222914"/>
            <a:ext cx="2231765" cy="384713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1" dirty="0" smtClean="0">
                <a:solidFill>
                  <a:srgbClr val="D7A84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广告</a:t>
            </a:r>
            <a:r>
              <a:rPr lang="en-US" altLang="zh-CN" sz="2200" b="1" dirty="0" smtClean="0">
                <a:solidFill>
                  <a:srgbClr val="D7A84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+</a:t>
            </a:r>
            <a:r>
              <a:rPr lang="zh-CN" altLang="en-US" sz="2200" b="1" dirty="0" smtClean="0">
                <a:solidFill>
                  <a:srgbClr val="D7A84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区块链</a:t>
            </a:r>
            <a:endParaRPr kumimoji="0" lang="id-ID" sz="2200" b="1" i="0" u="none" strike="noStrike" kern="1200" cap="none" spc="0" normalizeH="0" baseline="0" noProof="0" dirty="0">
              <a:ln>
                <a:noFill/>
              </a:ln>
              <a:solidFill>
                <a:srgbClr val="D7A84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grpSp>
        <p:nvGrpSpPr>
          <p:cNvPr id="4" name="Group 3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8675637" y="2477393"/>
            <a:ext cx="2519134" cy="1425046"/>
            <a:chOff x="17348098" y="4954786"/>
            <a:chExt cx="5038267" cy="2850092"/>
          </a:xfrm>
        </p:grpSpPr>
        <p:grpSp>
          <p:nvGrpSpPr>
            <p:cNvPr id="77" name="Group 76"/>
            <p:cNvGrpSpPr/>
            <p:nvPr/>
          </p:nvGrpSpPr>
          <p:grpSpPr>
            <a:xfrm>
              <a:off x="17348098" y="4954786"/>
              <a:ext cx="5038267" cy="2355335"/>
              <a:chOff x="714174" y="1824803"/>
              <a:chExt cx="2638626" cy="1515771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714174" y="3340574"/>
                <a:ext cx="2638626" cy="0"/>
              </a:xfrm>
              <a:prstGeom prst="line">
                <a:avLst/>
              </a:prstGeom>
              <a:ln w="76200">
                <a:solidFill>
                  <a:schemeClr val="tx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Rounded Rectangle 84"/>
              <p:cNvSpPr/>
              <p:nvPr/>
            </p:nvSpPr>
            <p:spPr>
              <a:xfrm>
                <a:off x="951571" y="2191723"/>
                <a:ext cx="202844" cy="105663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1336791" y="1824803"/>
                <a:ext cx="202844" cy="138545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1722011" y="2188483"/>
                <a:ext cx="202844" cy="103909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2107231" y="2333957"/>
                <a:ext cx="202844" cy="900545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2492451" y="1849427"/>
                <a:ext cx="192716" cy="137468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877671" y="1970277"/>
                <a:ext cx="202844" cy="1246909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7825974" y="7435546"/>
              <a:ext cx="4050117" cy="369332"/>
              <a:chOff x="2475207" y="7502131"/>
              <a:chExt cx="4050117" cy="369332"/>
            </a:xfrm>
          </p:grpSpPr>
          <p:sp>
            <p:nvSpPr>
              <p:cNvPr id="114" name="Rectangle 1436"/>
              <p:cNvSpPr>
                <a:spLocks noChangeArrowheads="1"/>
              </p:cNvSpPr>
              <p:nvPr/>
            </p:nvSpPr>
            <p:spPr bwMode="auto">
              <a:xfrm>
                <a:off x="2475207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34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115" name="Rectangle 1436"/>
              <p:cNvSpPr>
                <a:spLocks noChangeArrowheads="1"/>
              </p:cNvSpPr>
              <p:nvPr/>
            </p:nvSpPr>
            <p:spPr bwMode="auto">
              <a:xfrm>
                <a:off x="3229613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54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116" name="Rectangle 1436"/>
              <p:cNvSpPr>
                <a:spLocks noChangeArrowheads="1"/>
              </p:cNvSpPr>
              <p:nvPr/>
            </p:nvSpPr>
            <p:spPr bwMode="auto">
              <a:xfrm>
                <a:off x="3969563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32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117" name="Rectangle 1436"/>
              <p:cNvSpPr>
                <a:spLocks noChangeArrowheads="1"/>
              </p:cNvSpPr>
              <p:nvPr/>
            </p:nvSpPr>
            <p:spPr bwMode="auto">
              <a:xfrm>
                <a:off x="4709510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43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118" name="Rectangle 1436"/>
              <p:cNvSpPr>
                <a:spLocks noChangeArrowheads="1"/>
              </p:cNvSpPr>
              <p:nvPr/>
            </p:nvSpPr>
            <p:spPr bwMode="auto">
              <a:xfrm>
                <a:off x="5449456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26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  <p:sp>
            <p:nvSpPr>
              <p:cNvPr id="119" name="Rectangle 1436"/>
              <p:cNvSpPr>
                <a:spLocks noChangeArrowheads="1"/>
              </p:cNvSpPr>
              <p:nvPr/>
            </p:nvSpPr>
            <p:spPr bwMode="auto">
              <a:xfrm>
                <a:off x="6211136" y="7502131"/>
                <a:ext cx="3141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21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微软雅黑" panose="020B0503020204020204" pitchFamily="34" charset="-122"/>
                    <a:cs typeface="Lato Regular"/>
                    <a:sym typeface="Calibri" panose="020F0502020204030204" pitchFamily="34" charset="0"/>
                  </a:rPr>
                  <a:t>70</a:t>
                </a: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61" name="TextBox 6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8824531" y="4597778"/>
            <a:ext cx="2482224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服务于公链生态，能够吸收公链用户增长带来的红利，主要用到区块链的用户投票和币天销毁机制，重新定义生产关系，如</a:t>
            </a:r>
            <a:r>
              <a:rPr kumimoji="0" lang="en-US" altLang="zh-CN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ProChain</a:t>
            </a:r>
            <a:r>
              <a:rPr lang="zh-CN" altLang="en-US" sz="1600" noProof="0" dirty="0" smtClean="0">
                <a:solidFill>
                  <a:srgbClr val="D7A84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 </a:t>
            </a:r>
            <a:r>
              <a:rPr lang="en-US" altLang="zh-CN" sz="1600" noProof="0" dirty="0" smtClean="0">
                <a:solidFill>
                  <a:srgbClr val="D7A84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PRA)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7A84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62" name="TextBox 6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8824531" y="4234054"/>
            <a:ext cx="2231765" cy="384713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区块链</a:t>
            </a:r>
            <a:r>
              <a:rPr kumimoji="0" lang="en-US" altLang="zh-CN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+</a:t>
            </a: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广告</a:t>
            </a:r>
            <a:endParaRPr kumimoji="0" lang="id-ID" sz="2200" b="1" i="0" u="none" strike="noStrike" kern="1200" cap="none" spc="0" normalizeH="0" baseline="0" noProof="0" dirty="0">
              <a:ln>
                <a:noFill/>
              </a:ln>
              <a:solidFill>
                <a:srgbClr val="D7A84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63" name="TextBox 6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4997635" y="2762469"/>
            <a:ext cx="2231765" cy="931016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VS</a:t>
            </a:r>
            <a:endParaRPr kumimoji="0" lang="id-ID" sz="57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pic>
        <p:nvPicPr>
          <p:cNvPr id="16" name="图片占位符 1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B160D2B8-1DB7-429E-A6BE-C51EB1FC27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8" r="31138"/>
          <a:stretch>
            <a:fillRect/>
          </a:stretch>
        </p:blipFill>
        <p:spPr/>
      </p:pic>
      <p:pic>
        <p:nvPicPr>
          <p:cNvPr id="18" name="图片占位符 1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8336CB96-7905-44BB-8EDA-56BE00BB720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8" r="31188"/>
          <a:stretch>
            <a:fillRect/>
          </a:stretch>
        </p:blipFill>
        <p:spPr/>
      </p:pic>
      <p:sp>
        <p:nvSpPr>
          <p:cNvPr id="65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5C7BA4E2-E534-4401-B138-BCBD27D5AE3F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公链与联盟链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cxnSp>
        <p:nvCxnSpPr>
          <p:cNvPr id="69" name="直接连接符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ADA51B47-F413-41F3-9192-3BC81D6ABEAC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B5C23D1F-C70A-470A-B396-2AF2A961101E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sp>
        <p:nvSpPr>
          <p:cNvPr id="48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42C4A581-3A6F-4D3D-8D99-E298FE77EE10}"/>
              </a:ext>
            </a:extLst>
          </p:cNvPr>
          <p:cNvSpPr txBox="1"/>
          <p:nvPr/>
        </p:nvSpPr>
        <p:spPr>
          <a:xfrm>
            <a:off x="3112742" y="888527"/>
            <a:ext cx="5986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PUBLIC </a:t>
            </a:r>
            <a:r>
              <a:rPr lang="en-US" altLang="zh-CN" sz="160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VS</a:t>
            </a:r>
            <a:r>
              <a:rPr lang="en-US" sz="160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 AL</a:t>
            </a:r>
            <a:r>
              <a:rPr lang="en-US" altLang="zh-CN" sz="160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L</a:t>
            </a:r>
            <a:r>
              <a:rPr lang="en-US" sz="1600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IENCE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68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1826123" y="3006105"/>
            <a:ext cx="1826236" cy="855447"/>
            <a:chOff x="2065021" y="3708568"/>
            <a:chExt cx="1826236" cy="855447"/>
          </a:xfrm>
        </p:grpSpPr>
        <p:sp>
          <p:nvSpPr>
            <p:cNvPr id="120" name="TextBox 11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  <p:cNvSpPr txBox="1"/>
            <p:nvPr/>
          </p:nvSpPr>
          <p:spPr>
            <a:xfrm>
              <a:off x="2065021" y="4194677"/>
              <a:ext cx="1826236" cy="369338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DSP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134" name="Freeform 16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  <p:cNvSpPr>
              <a:spLocks noChangeArrowheads="1"/>
            </p:cNvSpPr>
            <p:nvPr/>
          </p:nvSpPr>
          <p:spPr bwMode="auto">
            <a:xfrm>
              <a:off x="2712424" y="3708568"/>
              <a:ext cx="513735" cy="411147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1826123" y="4367210"/>
            <a:ext cx="1826236" cy="868010"/>
            <a:chOff x="3890629" y="3696005"/>
            <a:chExt cx="1826236" cy="868010"/>
          </a:xfrm>
        </p:grpSpPr>
        <p:sp>
          <p:nvSpPr>
            <p:cNvPr id="122" name="TextBox 12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  <p:cNvSpPr txBox="1"/>
            <p:nvPr/>
          </p:nvSpPr>
          <p:spPr>
            <a:xfrm>
              <a:off x="3890629" y="4194677"/>
              <a:ext cx="1826236" cy="369338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SSP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135" name="Freeform 6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  <p:cNvSpPr>
              <a:spLocks noChangeArrowheads="1"/>
            </p:cNvSpPr>
            <p:nvPr/>
          </p:nvSpPr>
          <p:spPr bwMode="auto">
            <a:xfrm>
              <a:off x="4608524" y="3696005"/>
              <a:ext cx="443677" cy="443850"/>
            </a:xfrm>
            <a:custGeom>
              <a:avLst/>
              <a:gdLst>
                <a:gd name="T0" fmla="*/ 381 w 417"/>
                <a:gd name="T1" fmla="*/ 203 h 417"/>
                <a:gd name="T2" fmla="*/ 381 w 417"/>
                <a:gd name="T3" fmla="*/ 203 h 417"/>
                <a:gd name="T4" fmla="*/ 416 w 417"/>
                <a:gd name="T5" fmla="*/ 141 h 417"/>
                <a:gd name="T6" fmla="*/ 408 w 417"/>
                <a:gd name="T7" fmla="*/ 106 h 417"/>
                <a:gd name="T8" fmla="*/ 337 w 417"/>
                <a:gd name="T9" fmla="*/ 79 h 417"/>
                <a:gd name="T10" fmla="*/ 319 w 417"/>
                <a:gd name="T11" fmla="*/ 17 h 417"/>
                <a:gd name="T12" fmla="*/ 275 w 417"/>
                <a:gd name="T13" fmla="*/ 0 h 417"/>
                <a:gd name="T14" fmla="*/ 213 w 417"/>
                <a:gd name="T15" fmla="*/ 35 h 417"/>
                <a:gd name="T16" fmla="*/ 151 w 417"/>
                <a:gd name="T17" fmla="*/ 0 h 417"/>
                <a:gd name="T18" fmla="*/ 107 w 417"/>
                <a:gd name="T19" fmla="*/ 17 h 417"/>
                <a:gd name="T20" fmla="*/ 89 w 417"/>
                <a:gd name="T21" fmla="*/ 79 h 417"/>
                <a:gd name="T22" fmla="*/ 18 w 417"/>
                <a:gd name="T23" fmla="*/ 106 h 417"/>
                <a:gd name="T24" fmla="*/ 0 w 417"/>
                <a:gd name="T25" fmla="*/ 141 h 417"/>
                <a:gd name="T26" fmla="*/ 44 w 417"/>
                <a:gd name="T27" fmla="*/ 203 h 417"/>
                <a:gd name="T28" fmla="*/ 0 w 417"/>
                <a:gd name="T29" fmla="*/ 275 h 417"/>
                <a:gd name="T30" fmla="*/ 18 w 417"/>
                <a:gd name="T31" fmla="*/ 310 h 417"/>
                <a:gd name="T32" fmla="*/ 89 w 417"/>
                <a:gd name="T33" fmla="*/ 328 h 417"/>
                <a:gd name="T34" fmla="*/ 107 w 417"/>
                <a:gd name="T35" fmla="*/ 398 h 417"/>
                <a:gd name="T36" fmla="*/ 151 w 417"/>
                <a:gd name="T37" fmla="*/ 416 h 417"/>
                <a:gd name="T38" fmla="*/ 213 w 417"/>
                <a:gd name="T39" fmla="*/ 372 h 417"/>
                <a:gd name="T40" fmla="*/ 275 w 417"/>
                <a:gd name="T41" fmla="*/ 416 h 417"/>
                <a:gd name="T42" fmla="*/ 319 w 417"/>
                <a:gd name="T43" fmla="*/ 398 h 417"/>
                <a:gd name="T44" fmla="*/ 337 w 417"/>
                <a:gd name="T45" fmla="*/ 328 h 417"/>
                <a:gd name="T46" fmla="*/ 408 w 417"/>
                <a:gd name="T47" fmla="*/ 310 h 417"/>
                <a:gd name="T48" fmla="*/ 416 w 417"/>
                <a:gd name="T49" fmla="*/ 265 h 417"/>
                <a:gd name="T50" fmla="*/ 381 w 417"/>
                <a:gd name="T51" fmla="*/ 203 h 417"/>
                <a:gd name="T52" fmla="*/ 213 w 417"/>
                <a:gd name="T53" fmla="*/ 292 h 417"/>
                <a:gd name="T54" fmla="*/ 213 w 417"/>
                <a:gd name="T55" fmla="*/ 292 h 417"/>
                <a:gd name="T56" fmla="*/ 125 w 417"/>
                <a:gd name="T57" fmla="*/ 203 h 417"/>
                <a:gd name="T58" fmla="*/ 213 w 417"/>
                <a:gd name="T59" fmla="*/ 115 h 417"/>
                <a:gd name="T60" fmla="*/ 301 w 417"/>
                <a:gd name="T61" fmla="*/ 203 h 417"/>
                <a:gd name="T62" fmla="*/ 213 w 417"/>
                <a:gd name="T63" fmla="*/ 2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417">
                  <a:moveTo>
                    <a:pt x="381" y="203"/>
                  </a:moveTo>
                  <a:lnTo>
                    <a:pt x="381" y="203"/>
                  </a:lnTo>
                  <a:cubicBezTo>
                    <a:pt x="381" y="177"/>
                    <a:pt x="399" y="159"/>
                    <a:pt x="416" y="141"/>
                  </a:cubicBezTo>
                  <a:cubicBezTo>
                    <a:pt x="416" y="132"/>
                    <a:pt x="408" y="115"/>
                    <a:pt x="408" y="106"/>
                  </a:cubicBezTo>
                  <a:cubicBezTo>
                    <a:pt x="372" y="115"/>
                    <a:pt x="354" y="97"/>
                    <a:pt x="337" y="79"/>
                  </a:cubicBezTo>
                  <a:cubicBezTo>
                    <a:pt x="319" y="62"/>
                    <a:pt x="310" y="44"/>
                    <a:pt x="319" y="17"/>
                  </a:cubicBezTo>
                  <a:cubicBezTo>
                    <a:pt x="310" y="9"/>
                    <a:pt x="293" y="0"/>
                    <a:pt x="275" y="0"/>
                  </a:cubicBezTo>
                  <a:cubicBezTo>
                    <a:pt x="266" y="17"/>
                    <a:pt x="240" y="35"/>
                    <a:pt x="213" y="35"/>
                  </a:cubicBezTo>
                  <a:cubicBezTo>
                    <a:pt x="187" y="35"/>
                    <a:pt x="160" y="17"/>
                    <a:pt x="151" y="0"/>
                  </a:cubicBezTo>
                  <a:cubicBezTo>
                    <a:pt x="133" y="0"/>
                    <a:pt x="116" y="9"/>
                    <a:pt x="107" y="17"/>
                  </a:cubicBezTo>
                  <a:cubicBezTo>
                    <a:pt x="116" y="44"/>
                    <a:pt x="107" y="62"/>
                    <a:pt x="89" y="79"/>
                  </a:cubicBezTo>
                  <a:cubicBezTo>
                    <a:pt x="72" y="97"/>
                    <a:pt x="44" y="115"/>
                    <a:pt x="18" y="106"/>
                  </a:cubicBezTo>
                  <a:cubicBezTo>
                    <a:pt x="18" y="115"/>
                    <a:pt x="9" y="132"/>
                    <a:pt x="0" y="141"/>
                  </a:cubicBezTo>
                  <a:cubicBezTo>
                    <a:pt x="27" y="159"/>
                    <a:pt x="44" y="177"/>
                    <a:pt x="44" y="203"/>
                  </a:cubicBezTo>
                  <a:cubicBezTo>
                    <a:pt x="44" y="230"/>
                    <a:pt x="27" y="256"/>
                    <a:pt x="0" y="275"/>
                  </a:cubicBezTo>
                  <a:cubicBezTo>
                    <a:pt x="9" y="283"/>
                    <a:pt x="18" y="301"/>
                    <a:pt x="18" y="310"/>
                  </a:cubicBezTo>
                  <a:cubicBezTo>
                    <a:pt x="44" y="310"/>
                    <a:pt x="72" y="310"/>
                    <a:pt x="89" y="328"/>
                  </a:cubicBezTo>
                  <a:cubicBezTo>
                    <a:pt x="107" y="345"/>
                    <a:pt x="116" y="372"/>
                    <a:pt x="107" y="398"/>
                  </a:cubicBezTo>
                  <a:cubicBezTo>
                    <a:pt x="116" y="407"/>
                    <a:pt x="133" y="407"/>
                    <a:pt x="151" y="416"/>
                  </a:cubicBezTo>
                  <a:cubicBezTo>
                    <a:pt x="160" y="389"/>
                    <a:pt x="187" y="372"/>
                    <a:pt x="213" y="372"/>
                  </a:cubicBezTo>
                  <a:cubicBezTo>
                    <a:pt x="240" y="372"/>
                    <a:pt x="266" y="389"/>
                    <a:pt x="275" y="416"/>
                  </a:cubicBezTo>
                  <a:cubicBezTo>
                    <a:pt x="293" y="407"/>
                    <a:pt x="310" y="407"/>
                    <a:pt x="319" y="398"/>
                  </a:cubicBezTo>
                  <a:cubicBezTo>
                    <a:pt x="310" y="372"/>
                    <a:pt x="319" y="345"/>
                    <a:pt x="337" y="328"/>
                  </a:cubicBezTo>
                  <a:cubicBezTo>
                    <a:pt x="354" y="310"/>
                    <a:pt x="372" y="301"/>
                    <a:pt x="408" y="310"/>
                  </a:cubicBezTo>
                  <a:cubicBezTo>
                    <a:pt x="408" y="292"/>
                    <a:pt x="416" y="283"/>
                    <a:pt x="416" y="265"/>
                  </a:cubicBezTo>
                  <a:cubicBezTo>
                    <a:pt x="399" y="256"/>
                    <a:pt x="381" y="230"/>
                    <a:pt x="381" y="203"/>
                  </a:cubicBezTo>
                  <a:close/>
                  <a:moveTo>
                    <a:pt x="213" y="292"/>
                  </a:moveTo>
                  <a:lnTo>
                    <a:pt x="213" y="292"/>
                  </a:lnTo>
                  <a:cubicBezTo>
                    <a:pt x="160" y="292"/>
                    <a:pt x="125" y="256"/>
                    <a:pt x="125" y="203"/>
                  </a:cubicBezTo>
                  <a:cubicBezTo>
                    <a:pt x="125" y="159"/>
                    <a:pt x="160" y="115"/>
                    <a:pt x="213" y="115"/>
                  </a:cubicBezTo>
                  <a:cubicBezTo>
                    <a:pt x="266" y="115"/>
                    <a:pt x="301" y="159"/>
                    <a:pt x="301" y="203"/>
                  </a:cubicBezTo>
                  <a:cubicBezTo>
                    <a:pt x="301" y="256"/>
                    <a:pt x="266" y="292"/>
                    <a:pt x="213" y="2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1852738" y="5578932"/>
            <a:ext cx="1826236" cy="844702"/>
            <a:chOff x="5678850" y="3708568"/>
            <a:chExt cx="1826236" cy="844702"/>
          </a:xfrm>
        </p:grpSpPr>
        <p:sp>
          <p:nvSpPr>
            <p:cNvPr id="123" name="TextBox 12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  <p:cNvSpPr txBox="1"/>
            <p:nvPr/>
          </p:nvSpPr>
          <p:spPr>
            <a:xfrm>
              <a:off x="5678850" y="4183932"/>
              <a:ext cx="1826236" cy="369338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DMP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136" name="Freeform 10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  <p:cNvSpPr>
              <a:spLocks noChangeArrowheads="1"/>
            </p:cNvSpPr>
            <p:nvPr/>
          </p:nvSpPr>
          <p:spPr bwMode="auto">
            <a:xfrm>
              <a:off x="6336876" y="3708568"/>
              <a:ext cx="479766" cy="369522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834025" y="1819598"/>
            <a:ext cx="1826236" cy="828683"/>
            <a:chOff x="7546828" y="3735332"/>
            <a:chExt cx="1826236" cy="828683"/>
          </a:xfrm>
        </p:grpSpPr>
        <p:sp>
          <p:nvSpPr>
            <p:cNvPr id="124" name="TextBox 123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  <p:cNvSpPr txBox="1"/>
            <p:nvPr/>
          </p:nvSpPr>
          <p:spPr>
            <a:xfrm>
              <a:off x="7546828" y="4194677"/>
              <a:ext cx="1826236" cy="369338"/>
            </a:xfrm>
            <a:prstGeom prst="rect">
              <a:avLst/>
            </a:prstGeom>
            <a:noFill/>
          </p:spPr>
          <p:txBody>
            <a:bodyPr wrap="square" lIns="91445" tIns="45723" rIns="91445" bIns="45723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dirty="0" smtClean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USER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137" name="Freeform 9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  <p:cNvSpPr>
              <a:spLocks noChangeArrowheads="1"/>
            </p:cNvSpPr>
            <p:nvPr/>
          </p:nvSpPr>
          <p:spPr bwMode="auto">
            <a:xfrm>
              <a:off x="8233967" y="3735332"/>
              <a:ext cx="436154" cy="374544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sp>
        <p:nvSpPr>
          <p:cNvPr id="35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3B85397B-CA35-42F8-880C-1DDD5E2929D6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区块链广告各角色作恶成本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36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6BCC2964-C18C-4E45-95C6-02777B04D4FD}"/>
              </a:ext>
            </a:extLst>
          </p:cNvPr>
          <p:cNvSpPr txBox="1"/>
          <p:nvPr/>
        </p:nvSpPr>
        <p:spPr>
          <a:xfrm>
            <a:off x="3112742" y="888527"/>
            <a:ext cx="59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217"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BENEFIT</a:t>
            </a:r>
            <a:r>
              <a:rPr lang="zh-CN" altLang="en-US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 Light"/>
                <a:sym typeface="Calibri" panose="020F0502020204030204" pitchFamily="34" charset="0"/>
              </a:rPr>
              <a:t>RELATIONSHIPS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cxnSp>
        <p:nvCxnSpPr>
          <p:cNvPr id="37" name="直接连接符 3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0CBA1B65-AEE1-4206-8252-A5AD8C9B193E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:a16="http://schemas.microsoft.com/office/drawing/2014/main" xmlns="" id="{1EC932A2-3539-46CF-8C18-6FF24EC426CE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sp>
        <p:nvSpPr>
          <p:cNvPr id="8" name="文本框 7"/>
          <p:cNvSpPr txBox="1"/>
          <p:nvPr/>
        </p:nvSpPr>
        <p:spPr>
          <a:xfrm>
            <a:off x="3322913" y="576149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数据透明化，成为区块链广告基础服务</a:t>
            </a:r>
            <a:endParaRPr kumimoji="1" lang="zh-CN" altLang="en-US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303965" y="3173147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诈骗广告会</a:t>
            </a:r>
            <a:r>
              <a:rPr kumimoji="1" lang="zh-CN" altLang="en-US" b="1" dirty="0" smtClean="0"/>
              <a:t>被用户投票，没收抵押在合约中的资金</a:t>
            </a:r>
            <a:endParaRPr kumimoji="1" lang="zh-CN" altLang="en-US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3322913" y="443667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广告滥用，损失媒体公信力</a:t>
            </a:r>
            <a:endParaRPr kumimoji="1"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3169121" y="2006870"/>
            <a:ext cx="587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点击欺诈会被系统判定</a:t>
            </a:r>
            <a:r>
              <a:rPr lang="zh-CN" altLang="en-US" b="1" dirty="0" smtClean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为恶意用户，广告主可选择过滤</a:t>
            </a:r>
            <a:endParaRPr lang="en-US" altLang="zh-CN" b="1" dirty="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524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4687605" y="2969109"/>
            <a:ext cx="3290983" cy="935135"/>
            <a:chOff x="3330030" y="2957186"/>
            <a:chExt cx="2468880" cy="484051"/>
          </a:xfrm>
        </p:grpSpPr>
        <p:sp>
          <p:nvSpPr>
            <p:cNvPr id="60" name="TextBox 59"/>
            <p:cNvSpPr txBox="1"/>
            <p:nvPr/>
          </p:nvSpPr>
          <p:spPr>
            <a:xfrm>
              <a:off x="3330030" y="2957186"/>
              <a:ext cx="2468880" cy="183210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67128" algn="l"/>
                </a:tabLst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500665" y="3162439"/>
              <a:ext cx="2249455" cy="27879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dirty="0">
                  <a:latin typeface="+mn-ea"/>
                </a:rPr>
                <a:t>广告主购买需求 </a:t>
              </a:r>
              <a:r>
                <a:rPr lang="en-US" altLang="zh-CN" sz="1600" dirty="0">
                  <a:latin typeface="+mn-ea"/>
                </a:rPr>
                <a:t>&gt; </a:t>
              </a:r>
              <a:r>
                <a:rPr lang="zh-CN" altLang="en-US" sz="1600" dirty="0">
                  <a:latin typeface="+mn-ea"/>
                </a:rPr>
                <a:t>用户变现</a:t>
              </a:r>
              <a:r>
                <a:rPr lang="zh-CN" altLang="en-US" sz="1600" dirty="0" smtClean="0">
                  <a:latin typeface="+mn-ea"/>
                </a:rPr>
                <a:t>需求</a:t>
              </a:r>
              <a:r>
                <a:rPr lang="zh-CN" altLang="en-US" sz="1600" b="1" dirty="0" smtClean="0">
                  <a:solidFill>
                    <a:srgbClr val="D7A841"/>
                  </a:solidFill>
                  <a:latin typeface="+mn-ea"/>
                </a:rPr>
                <a:t>币价</a:t>
              </a:r>
              <a:r>
                <a:rPr lang="zh-CN" altLang="en-US" sz="1600" b="1" dirty="0">
                  <a:solidFill>
                    <a:srgbClr val="D7A841"/>
                  </a:solidFill>
                  <a:latin typeface="+mn-ea"/>
                </a:rPr>
                <a:t>上升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7A841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endParaRPr>
            </a:p>
          </p:txBody>
        </p:sp>
      </p:grpSp>
      <p:grpSp>
        <p:nvGrpSpPr>
          <p:cNvPr id="62" name="Group 6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1073731" y="3906370"/>
            <a:ext cx="3613874" cy="1195704"/>
            <a:chOff x="789554" y="2957186"/>
            <a:chExt cx="2468880" cy="614811"/>
          </a:xfrm>
        </p:grpSpPr>
        <p:sp>
          <p:nvSpPr>
            <p:cNvPr id="63" name="TextBox 62"/>
            <p:cNvSpPr txBox="1"/>
            <p:nvPr/>
          </p:nvSpPr>
          <p:spPr>
            <a:xfrm>
              <a:off x="789554" y="2957186"/>
              <a:ext cx="2468880" cy="181992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67128" algn="l"/>
                </a:tabLst>
                <a:defRPr/>
              </a:pPr>
              <a:r>
                <a:rPr lang="zh-CN" altLang="en-US" sz="2000" b="1" dirty="0" smtClean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链下需求增加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62436" y="3168451"/>
              <a:ext cx="2113728" cy="403546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dirty="0">
                  <a:latin typeface="+mn-ea"/>
                </a:rPr>
                <a:t>广告主</a:t>
              </a:r>
              <a:r>
                <a:rPr lang="zh-CN" altLang="en-US" sz="1600" dirty="0" smtClean="0">
                  <a:latin typeface="+mn-ea"/>
                </a:rPr>
                <a:t>通过</a:t>
              </a:r>
              <a:r>
                <a:rPr lang="zh-CN" altLang="en-US" sz="1600" b="1" dirty="0" smtClean="0">
                  <a:solidFill>
                    <a:srgbClr val="D7A841"/>
                  </a:solidFill>
                  <a:latin typeface="+mn-ea"/>
                </a:rPr>
                <a:t>区块链方案</a:t>
              </a:r>
              <a:r>
                <a:rPr lang="zh-CN" altLang="en-US" sz="1600" dirty="0" smtClean="0">
                  <a:latin typeface="+mn-ea"/>
                </a:rPr>
                <a:t>与传统方案</a:t>
              </a:r>
              <a:r>
                <a:rPr lang="zh-CN" altLang="en-US" sz="1600" dirty="0">
                  <a:latin typeface="+mn-ea"/>
                </a:rPr>
                <a:t>相比</a:t>
              </a:r>
              <a:r>
                <a:rPr lang="zh-CN" altLang="en-US" sz="1600" dirty="0" smtClean="0">
                  <a:latin typeface="+mn-ea"/>
                </a:rPr>
                <a:t>可大幅节省投放</a:t>
              </a:r>
              <a:r>
                <a:rPr lang="zh-CN" altLang="en-US" sz="1600" dirty="0">
                  <a:latin typeface="+mn-ea"/>
                </a:rPr>
                <a:t>成本，广告发布需求增加</a:t>
              </a:r>
              <a:r>
                <a:rPr lang="zh-CN" altLang="en-US" sz="1600" dirty="0" smtClean="0">
                  <a:latin typeface="+mn-ea"/>
                </a:rPr>
                <a:t>造成</a:t>
              </a:r>
              <a:r>
                <a:rPr lang="en-US" altLang="zh-CN" sz="1600" b="1" dirty="0" smtClean="0">
                  <a:solidFill>
                    <a:srgbClr val="D7A841"/>
                  </a:solidFill>
                  <a:latin typeface="+mn-ea"/>
                </a:rPr>
                <a:t>PRA</a:t>
              </a:r>
              <a:r>
                <a:rPr lang="zh-CN" altLang="en-US" sz="1600" dirty="0" smtClean="0">
                  <a:latin typeface="+mn-ea"/>
                </a:rPr>
                <a:t>稀缺性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endParaRPr>
            </a:p>
          </p:txBody>
        </p:sp>
      </p:grpSp>
      <p:grpSp>
        <p:nvGrpSpPr>
          <p:cNvPr id="65" name="Group 64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7849942" y="1644179"/>
            <a:ext cx="3719647" cy="1483221"/>
            <a:chOff x="5910448" y="2957186"/>
            <a:chExt cx="2468880" cy="727712"/>
          </a:xfrm>
        </p:grpSpPr>
        <p:sp>
          <p:nvSpPr>
            <p:cNvPr id="66" name="TextBox 65"/>
            <p:cNvSpPr txBox="1"/>
            <p:nvPr/>
          </p:nvSpPr>
          <p:spPr>
            <a:xfrm>
              <a:off x="5910448" y="2957186"/>
              <a:ext cx="2468880" cy="173655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67128" algn="l"/>
                </a:tabLst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供给减少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95257" y="3179034"/>
              <a:ext cx="2113728" cy="505864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dirty="0">
                  <a:latin typeface="+mn-ea"/>
                </a:rPr>
                <a:t>用户</a:t>
              </a:r>
              <a:r>
                <a:rPr lang="zh-CN" altLang="en-US" sz="1600" dirty="0" smtClean="0">
                  <a:latin typeface="+mn-ea"/>
                </a:rPr>
                <a:t>持有</a:t>
              </a:r>
              <a:r>
                <a:rPr lang="en-US" altLang="zh-CN" sz="1600" b="1" dirty="0" smtClean="0">
                  <a:solidFill>
                    <a:srgbClr val="D7A841"/>
                  </a:solidFill>
                  <a:latin typeface="+mn-ea"/>
                </a:rPr>
                <a:t>PRA</a:t>
              </a:r>
              <a:r>
                <a:rPr lang="zh-CN" altLang="en-US" sz="1600" dirty="0" smtClean="0">
                  <a:latin typeface="+mn-ea"/>
                </a:rPr>
                <a:t>可积累币</a:t>
              </a:r>
              <a:r>
                <a:rPr lang="zh-CN" altLang="en-US" sz="1600" dirty="0">
                  <a:latin typeface="+mn-ea"/>
                </a:rPr>
                <a:t>天权重，能接到单价更高的优质</a:t>
              </a:r>
              <a:r>
                <a:rPr lang="zh-CN" altLang="en-US" sz="1600" dirty="0" smtClean="0">
                  <a:latin typeface="+mn-ea"/>
                </a:rPr>
                <a:t>广告，以及拥有更高的反广告欺诈投票权，倾向</a:t>
              </a:r>
              <a:r>
                <a:rPr lang="zh-CN" altLang="en-US" sz="1600" dirty="0">
                  <a:latin typeface="+mn-ea"/>
                </a:rPr>
                <a:t>于持币而非抛售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endParaRPr>
            </a:p>
          </p:txBody>
        </p:sp>
      </p:grpSp>
      <p:sp>
        <p:nvSpPr>
          <p:cNvPr id="17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50A9D336-7E8A-4E62-9AFD-9E024F200394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TOKEN</a:t>
            </a:r>
            <a:r>
              <a:rPr lang="zh-CN" altLang="en-US" sz="2800" b="1" dirty="0" smtClean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经济系统设计</a:t>
            </a:r>
            <a:endParaRPr lang="en-US" altLang="zh-CN" sz="2800" b="1" dirty="0" smtClean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18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BF7C5F4B-621D-401C-9851-D97469848F76}"/>
              </a:ext>
            </a:extLst>
          </p:cNvPr>
          <p:cNvSpPr txBox="1"/>
          <p:nvPr/>
        </p:nvSpPr>
        <p:spPr>
          <a:xfrm>
            <a:off x="3112742" y="888527"/>
            <a:ext cx="5986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TOKEN ECONOMIC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SYSTEM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cxnSp>
        <p:nvCxnSpPr>
          <p:cNvPr id="19" name="直接连接符 1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00AA68D1-09A4-452B-810C-20B28A01E1F4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3DAC0A5F-7883-4091-9338-9FA5CD49DEB4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grpSp>
        <p:nvGrpSpPr>
          <p:cNvPr id="20" name="Group 6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1073731" y="1665042"/>
            <a:ext cx="3613874" cy="1195706"/>
            <a:chOff x="789554" y="2957186"/>
            <a:chExt cx="2468880" cy="614811"/>
          </a:xfrm>
        </p:grpSpPr>
        <p:sp>
          <p:nvSpPr>
            <p:cNvPr id="21" name="TextBox 62"/>
            <p:cNvSpPr txBox="1"/>
            <p:nvPr/>
          </p:nvSpPr>
          <p:spPr>
            <a:xfrm>
              <a:off x="789554" y="2957186"/>
              <a:ext cx="2468880" cy="181992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67128" algn="l"/>
                </a:tabLst>
                <a:defRPr/>
              </a:pPr>
              <a:r>
                <a:rPr lang="zh-CN" altLang="en-US" sz="2000" b="1" dirty="0" smtClean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链上需求增加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22" name="TextBox 63"/>
            <p:cNvSpPr txBox="1"/>
            <p:nvPr/>
          </p:nvSpPr>
          <p:spPr>
            <a:xfrm>
              <a:off x="962436" y="3168451"/>
              <a:ext cx="2113728" cy="403546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dirty="0" smtClean="0">
                  <a:latin typeface="+mn-ea"/>
                </a:rPr>
                <a:t>去中心化应用得益于公链技术进步与数字货币大众认知提升，很可能呈现高速增长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5444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 descr="e7d195523061f1c0220a3acd2f99070e22f7f2176c6c61f4AB5BC6AF3DF28E09514168BD2F6654DA4347BEC42B9A9B38EB2139F52FD80B94EB8F1B847F5BC18ECD11DB8433CCABD6DAEA8D49E99C31D3DFA65C87AB47BEF22E7091100B95F7EB9063B311ACF53306D85C27B5A91A374FC8D0A47885948E52CC1AF70D740300A5601AB3F19CEEC2D4">
            <a:extLst>
              <a:ext uri="{FF2B5EF4-FFF2-40B4-BE49-F238E27FC236}">
                <a16:creationId xmlns="" xmlns:a16="http://schemas.microsoft.com/office/drawing/2014/main" id="{8917D04B-E73C-410B-B60A-334F3F5C917C}"/>
              </a:ext>
            </a:extLst>
          </p:cNvPr>
          <p:cNvSpPr txBox="1"/>
          <p:nvPr/>
        </p:nvSpPr>
        <p:spPr>
          <a:xfrm>
            <a:off x="2157293" y="31205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 smtClean="0">
                <a:solidFill>
                  <a:schemeClr val="accent1"/>
                </a:solidFill>
                <a:cs typeface="+mn-ea"/>
                <a:sym typeface="+mn-lt"/>
              </a:rPr>
              <a:t>数字广告市场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7" name="AutoShape 2" descr="e7d195523061f1c0220a3acd2f99070e22f7f2176c6c61f4AB5BC6AF3DF28E09514168BD2F6654DA4347BEC42B9A9B38EB2139F52FD80B94EB8F1B847F5BC18ECD11DB8433CCABD6DAEA8D49E99C31D3DFA65C87AB47BEF22E7091100B95F7EB9063B311ACF53306D85C27B5A91A374FC8D0A47885948E52CC1AF70D740300A5601AB3F19CEEC2D4">
            <a:extLst>
              <a:ext uri="{FF2B5EF4-FFF2-40B4-BE49-F238E27FC236}">
                <a16:creationId xmlns="" xmlns:a16="http://schemas.microsoft.com/office/drawing/2014/main" id="{10DF8582-58FE-4B30-A7A4-00683EECEF87}"/>
              </a:ext>
            </a:extLst>
          </p:cNvPr>
          <p:cNvSpPr>
            <a:spLocks/>
          </p:cNvSpPr>
          <p:nvPr/>
        </p:nvSpPr>
        <p:spPr bwMode="auto">
          <a:xfrm>
            <a:off x="2260191" y="3551052"/>
            <a:ext cx="3168127" cy="2031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 smtClean="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Digital Advertising</a:t>
            </a:r>
            <a:r>
              <a:rPr lang="zh-CN" altLang="en-US" sz="1100" dirty="0" smtClean="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100" dirty="0" smtClean="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Market</a:t>
            </a:r>
            <a:endParaRPr lang="id-ID" sz="3200" dirty="0">
              <a:solidFill>
                <a:schemeClr val="tx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9" name="文本框 48" descr="e7d195523061f1c0220a3acd2f99070e22f7f2176c6c61f4AB5BC6AF3DF28E09514168BD2F6654DA4347BEC42B9A9B38EB2139F52FD80B94EB8F1B847F5BC18ECD11DB8433CCABD6DAEA8D49E99C31D3DFA65C87AB47BEF22E7091100B95F7EB9063B311ACF53306D85C27B5A91A374FC8D0A47885948E52CC1AF70D740300A5601AB3F19CEEC2D4">
            <a:extLst>
              <a:ext uri="{FF2B5EF4-FFF2-40B4-BE49-F238E27FC236}">
                <a16:creationId xmlns="" xmlns:a16="http://schemas.microsoft.com/office/drawing/2014/main" id="{A87440D2-8F9E-4F02-BC13-426A854E2E59}"/>
              </a:ext>
            </a:extLst>
          </p:cNvPr>
          <p:cNvSpPr txBox="1"/>
          <p:nvPr/>
        </p:nvSpPr>
        <p:spPr>
          <a:xfrm>
            <a:off x="2157293" y="452714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去中心化媒体</a:t>
            </a:r>
          </a:p>
        </p:txBody>
      </p:sp>
      <p:sp>
        <p:nvSpPr>
          <p:cNvPr id="50" name="AutoShape 2" descr="e7d195523061f1c0220a3acd2f99070e22f7f2176c6c61f4AB5BC6AF3DF28E09514168BD2F6654DA4347BEC42B9A9B38EB2139F52FD80B94EB8F1B847F5BC18ECD11DB8433CCABD6DAEA8D49E99C31D3DFA65C87AB47BEF22E7091100B95F7EB9063B311ACF53306D85C27B5A91A374FC8D0A47885948E52CC1AF70D740300A5601AB3F19CEEC2D4">
            <a:extLst>
              <a:ext uri="{FF2B5EF4-FFF2-40B4-BE49-F238E27FC236}">
                <a16:creationId xmlns="" xmlns:a16="http://schemas.microsoft.com/office/drawing/2014/main" id="{9B167192-369B-43FB-A3B7-E3ACEC8D494C}"/>
              </a:ext>
            </a:extLst>
          </p:cNvPr>
          <p:cNvSpPr>
            <a:spLocks/>
          </p:cNvSpPr>
          <p:nvPr/>
        </p:nvSpPr>
        <p:spPr bwMode="auto">
          <a:xfrm>
            <a:off x="2260191" y="4957620"/>
            <a:ext cx="3168127" cy="2031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 smtClean="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Decentralized Media &amp; </a:t>
            </a:r>
            <a:r>
              <a:rPr lang="en-US" altLang="zh-CN" sz="1100" dirty="0" err="1">
                <a:solidFill>
                  <a:schemeClr val="tx2"/>
                </a:solidFill>
                <a:latin typeface="+mn-lt"/>
                <a:cs typeface="+mn-ea"/>
                <a:sym typeface="+mn-lt"/>
              </a:rPr>
              <a:t>Đapp</a:t>
            </a:r>
            <a:endParaRPr lang="id-ID" sz="3200" dirty="0">
              <a:solidFill>
                <a:schemeClr val="tx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2" name="文本框 51" descr="e7d195523061f1c0220a3acd2f99070e22f7f2176c6c61f4AB5BC6AF3DF28E09514168BD2F6654DA4347BEC42B9A9B38EB2139F52FD80B94EB8F1B847F5BC18ECD11DB8433CCABD6DAEA8D49E99C31D3DFA65C87AB47BEF22E7091100B95F7EB9063B311ACF53306D85C27B5A91A374FC8D0A47885948E52CC1AF70D740300A5601AB3F19CEEC2D4">
            <a:extLst>
              <a:ext uri="{FF2B5EF4-FFF2-40B4-BE49-F238E27FC236}">
                <a16:creationId xmlns="" xmlns:a16="http://schemas.microsoft.com/office/drawing/2014/main" id="{E0DAEBEE-2F9F-40F9-A8B6-14003BEAC199}"/>
              </a:ext>
            </a:extLst>
          </p:cNvPr>
          <p:cNvSpPr txBox="1"/>
          <p:nvPr/>
        </p:nvSpPr>
        <p:spPr>
          <a:xfrm>
            <a:off x="7331059" y="312057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noProof="0" dirty="0" smtClean="0">
                <a:solidFill>
                  <a:schemeClr val="accent1"/>
                </a:solidFill>
                <a:cs typeface="+mn-ea"/>
                <a:sym typeface="+mn-lt"/>
              </a:rPr>
              <a:t>解决方案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AutoShape 2" descr="e7d195523061f1c0220a3acd2f99070e22f7f2176c6c61f4AB5BC6AF3DF28E09514168BD2F6654DA4347BEC42B9A9B38EB2139F52FD80B94EB8F1B847F5BC18ECD11DB8433CCABD6DAEA8D49E99C31D3DFA65C87AB47BEF22E7091100B95F7EB9063B311ACF53306D85C27B5A91A374FC8D0A47885948E52CC1AF70D740300A5601AB3F19CEEC2D4">
            <a:extLst>
              <a:ext uri="{FF2B5EF4-FFF2-40B4-BE49-F238E27FC236}">
                <a16:creationId xmlns="" xmlns:a16="http://schemas.microsoft.com/office/drawing/2014/main" id="{CF70C74C-BB45-4624-BA68-D7FCC37E0060}"/>
              </a:ext>
            </a:extLst>
          </p:cNvPr>
          <p:cNvSpPr>
            <a:spLocks/>
          </p:cNvSpPr>
          <p:nvPr/>
        </p:nvSpPr>
        <p:spPr bwMode="auto">
          <a:xfrm>
            <a:off x="7433957" y="3551052"/>
            <a:ext cx="3168127" cy="2031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 smtClean="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The Solution</a:t>
            </a:r>
            <a:endParaRPr lang="id-ID" sz="3200" dirty="0">
              <a:solidFill>
                <a:schemeClr val="tx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5" name="文本框 54" descr="e7d195523061f1c0220a3acd2f99070e22f7f2176c6c61f4AB5BC6AF3DF28E09514168BD2F6654DA4347BEC42B9A9B38EB2139F52FD80B94EB8F1B847F5BC18ECD11DB8433CCABD6DAEA8D49E99C31D3DFA65C87AB47BEF22E7091100B95F7EB9063B311ACF53306D85C27B5A91A374FC8D0A47885948E52CC1AF70D740300A5601AB3F19CEEC2D4">
            <a:extLst>
              <a:ext uri="{FF2B5EF4-FFF2-40B4-BE49-F238E27FC236}">
                <a16:creationId xmlns="" xmlns:a16="http://schemas.microsoft.com/office/drawing/2014/main" id="{6AB53546-453D-4ADF-883F-7D9C2B212E9A}"/>
              </a:ext>
            </a:extLst>
          </p:cNvPr>
          <p:cNvSpPr txBox="1"/>
          <p:nvPr/>
        </p:nvSpPr>
        <p:spPr>
          <a:xfrm>
            <a:off x="7331059" y="45271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400" b="1" dirty="0" smtClean="0">
                <a:solidFill>
                  <a:schemeClr val="accent1"/>
                </a:solidFill>
                <a:cs typeface="+mn-ea"/>
                <a:sym typeface="+mn-lt"/>
              </a:rPr>
              <a:t>经济系统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AutoShape 2" descr="e7d195523061f1c0220a3acd2f99070e22f7f2176c6c61f4AB5BC6AF3DF28E09514168BD2F6654DA4347BEC42B9A9B38EB2139F52FD80B94EB8F1B847F5BC18ECD11DB8433CCABD6DAEA8D49E99C31D3DFA65C87AB47BEF22E7091100B95F7EB9063B311ACF53306D85C27B5A91A374FC8D0A47885948E52CC1AF70D740300A5601AB3F19CEEC2D4">
            <a:extLst>
              <a:ext uri="{FF2B5EF4-FFF2-40B4-BE49-F238E27FC236}">
                <a16:creationId xmlns="" xmlns:a16="http://schemas.microsoft.com/office/drawing/2014/main" id="{3408FB96-C127-46FF-9064-A2C656F7635B}"/>
              </a:ext>
            </a:extLst>
          </p:cNvPr>
          <p:cNvSpPr>
            <a:spLocks/>
          </p:cNvSpPr>
          <p:nvPr/>
        </p:nvSpPr>
        <p:spPr bwMode="auto">
          <a:xfrm>
            <a:off x="7433957" y="4957620"/>
            <a:ext cx="3168127" cy="2031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100" dirty="0" smtClean="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Token Economic System</a:t>
            </a:r>
            <a:endParaRPr lang="id-ID" sz="3200" dirty="0">
              <a:solidFill>
                <a:schemeClr val="tx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7" name="文本框 56" descr="e7d195523061f1c0220a3acd2f99070e22f7f2176c6c61f4AB5BC6AF3DF28E09514168BD2F6654DA4347BEC42B9A9B38EB2139F52FD80B94EB8F1B847F5BC18ECD11DB8433CCABD6DAEA8D49E99C31D3A2490EADE14D8E6870E8671671ACB573F232927ECF53FBF65F3CAC32B2F44816AF3CBD959535DAF4DDD6BCE52D18ECEF96EE44C602B14FA5">
            <a:extLst>
              <a:ext uri="{FF2B5EF4-FFF2-40B4-BE49-F238E27FC236}">
                <a16:creationId xmlns="" xmlns:a16="http://schemas.microsoft.com/office/drawing/2014/main" id="{239641FC-A82B-49F5-B7CC-B1305695C18E}"/>
              </a:ext>
            </a:extLst>
          </p:cNvPr>
          <p:cNvSpPr txBox="1"/>
          <p:nvPr/>
        </p:nvSpPr>
        <p:spPr>
          <a:xfrm>
            <a:off x="5311171" y="89921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accent1"/>
                </a:solidFill>
                <a:cs typeface="+mn-ea"/>
                <a:sym typeface="+mn-lt"/>
              </a:rPr>
              <a:t>目录</a:t>
            </a:r>
            <a:endParaRPr lang="zh-CN" altLang="en-US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61" name="直接连接符 60" descr="e7d195523061f1c0220a3acd2f99070e22f7f2176c6c61f4AB5BC6AF3DF28E09514168BD2F6654DA4347BEC42B9A9B38EB2139F52FD80B94EB8F1B847F5BC18ECD11DB8433CCABD6DAEA8D49E99C31D36958C6B34EE58CF92543682E973EB491666FB4937C7B9B60B8F6B48130709DA0379AA922930375F99EE2E551FB286ED889727CCB23C238F61F0D9D0E69A8A51F">
            <a:extLst>
              <a:ext uri="{FF2B5EF4-FFF2-40B4-BE49-F238E27FC236}">
                <a16:creationId xmlns="" xmlns:a16="http://schemas.microsoft.com/office/drawing/2014/main" id="{8E3ADE91-F93D-4A28-B77A-F243428FB5BF}"/>
              </a:ext>
            </a:extLst>
          </p:cNvPr>
          <p:cNvCxnSpPr>
            <a:cxnSpLocks/>
          </p:cNvCxnSpPr>
          <p:nvPr/>
        </p:nvCxnSpPr>
        <p:spPr>
          <a:xfrm>
            <a:off x="5831355" y="1901500"/>
            <a:ext cx="515313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 descr="e7d195523061f1c0220a3acd2f99070e22f7f2176c6c61f4AB5BC6AF3DF28E09514168BD2F6654DA4347BEC42B9A9B38EB2139F52FD80B94EB8F1B847F5BC18ECD11DB8433CCABD6DAEA8D49E99C31D36958C6B34EE58CF92543682E973EB491666FB4937C7B9B60B8F6B48130709DA0379AA922930375F99EE2E551FB286ED889727CCB23C238F61F0D9D0E69A8A51F">
            <a:extLst>
              <a:ext uri="{FF2B5EF4-FFF2-40B4-BE49-F238E27FC236}">
                <a16:creationId xmlns="" xmlns:a16="http://schemas.microsoft.com/office/drawing/2014/main" id="{0BC9B29E-89BB-439D-8E50-855AB497AF3B}"/>
              </a:ext>
            </a:extLst>
          </p:cNvPr>
          <p:cNvSpPr/>
          <p:nvPr/>
        </p:nvSpPr>
        <p:spPr>
          <a:xfrm>
            <a:off x="1331402" y="3222753"/>
            <a:ext cx="743296" cy="743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/>
                </a:solidFill>
              </a:rPr>
              <a:t>01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  <p:sp>
        <p:nvSpPr>
          <p:cNvPr id="65" name="矩形 64" descr="e7d195523061f1c0220a3acd2f99070e22f7f2176c6c61f4AB5BC6AF3DF28E09514168BD2F6654DA4347BEC42B9A9B38EB2139F52FD80B94EB8F1B847F5BC18ECD11DB8433CCABD6DAEA8D49E99C31D36958C6B34EE58CF92543682E973EB491666FB4937C7B9B60B8F6B48130709DA0379AA922930375F99EE2E551FB286ED889727CCB23C238F61F0D9D0E69A8A51F">
            <a:extLst>
              <a:ext uri="{FF2B5EF4-FFF2-40B4-BE49-F238E27FC236}">
                <a16:creationId xmlns="" xmlns:a16="http://schemas.microsoft.com/office/drawing/2014/main" id="{AFBC33AD-52D7-4D4D-9186-B6DEB7FFA365}"/>
              </a:ext>
            </a:extLst>
          </p:cNvPr>
          <p:cNvSpPr/>
          <p:nvPr/>
        </p:nvSpPr>
        <p:spPr>
          <a:xfrm>
            <a:off x="1331402" y="4623242"/>
            <a:ext cx="743296" cy="743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/>
                </a:solidFill>
              </a:rPr>
              <a:t>02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  <p:sp>
        <p:nvSpPr>
          <p:cNvPr id="66" name="矩形 65" descr="e7d195523061f1c0220a3acd2f99070e22f7f2176c6c61f4AB5BC6AF3DF28E09514168BD2F6654DA4347BEC42B9A9B38EB2139F52FD80B94EB8F1B847F5BC18ECD11DB8433CCABD6DAEA8D49E99C31D36958C6B34EE58CF92543682E973EB491666FB4937C7B9B60B8F6B48130709DA0379AA922930375F99EE2E551FB286ED889727CCB23C238F61F0D9D0E69A8A51F">
            <a:extLst>
              <a:ext uri="{FF2B5EF4-FFF2-40B4-BE49-F238E27FC236}">
                <a16:creationId xmlns="" xmlns:a16="http://schemas.microsoft.com/office/drawing/2014/main" id="{26691961-71BC-46F5-BA65-9F524CE8C1C4}"/>
              </a:ext>
            </a:extLst>
          </p:cNvPr>
          <p:cNvSpPr/>
          <p:nvPr/>
        </p:nvSpPr>
        <p:spPr>
          <a:xfrm>
            <a:off x="6505168" y="3222753"/>
            <a:ext cx="743296" cy="743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/>
                </a:solidFill>
              </a:rPr>
              <a:t>03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  <p:sp>
        <p:nvSpPr>
          <p:cNvPr id="67" name="矩形 66" descr="e7d195523061f1c0220a3acd2f99070e22f7f2176c6c61f4AB5BC6AF3DF28E09514168BD2F6654DA4347BEC42B9A9B38EB2139F52FD80B94EB8F1B847F5BC18ECD11DB8433CCABD6DAEA8D49E99C31D36958C6B34EE58CF92543682E973EB491666FB4937C7B9B60B8F6B48130709DA0379AA922930375F99EE2E551FB286ED889727CCB23C238F61F0D9D0E69A8A51F">
            <a:extLst>
              <a:ext uri="{FF2B5EF4-FFF2-40B4-BE49-F238E27FC236}">
                <a16:creationId xmlns="" xmlns:a16="http://schemas.microsoft.com/office/drawing/2014/main" id="{08675CB6-FE98-4FD9-8707-0CEDF32968EC}"/>
              </a:ext>
            </a:extLst>
          </p:cNvPr>
          <p:cNvSpPr/>
          <p:nvPr/>
        </p:nvSpPr>
        <p:spPr>
          <a:xfrm>
            <a:off x="6505168" y="4623242"/>
            <a:ext cx="743296" cy="743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2"/>
                </a:solidFill>
              </a:rPr>
              <a:t>04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  <p:sp>
        <p:nvSpPr>
          <p:cNvPr id="69" name="e7d195523061f1c0" descr="e7d195523061f1c0220a3acd2f99070e22f7f2176c6c61f4AB5BC6AF3DF28E09514168BD2F6654DA4347BEC42B9A9B38EB2139F52FD80B94EB8F1B847F5BC18ECD11DB8433CCABD6DAEA8D49E99C31D36958C6B34EE58CF92543682E973EB491666FB4937C7B9B60B8F6B48130709DA0379AA922930375F99EE2E551FB286ED889727CCB23C238F61F0D9D0E69A8A51F" hidden="1">
            <a:extLst>
              <a:ext uri="{FF2B5EF4-FFF2-40B4-BE49-F238E27FC236}">
                <a16:creationId xmlns="" xmlns:a16="http://schemas.microsoft.com/office/drawing/2014/main" id="{C2E31CC0-BBB1-406C-B976-534D66614619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36958C6B34EE58CF92543682E973EB491666FB4937C7B9B60B8F6B48130709DA0379AA922930375F99EE2E551FB286ED889727CCB23C238F61F0D9D0E69A8A51F</a:t>
            </a:r>
            <a:endParaRPr lang="zh-CN" altLang="en-US" sz="100"/>
          </a:p>
        </p:txBody>
      </p:sp>
      <p:sp>
        <p:nvSpPr>
          <p:cNvPr id="20" name="AutoShape 2" descr="e7d195523061f1c0220a3acd2f99070e22f7f2176c6c61f4AB5BC6AF3DF28E09514168BD2F6654DA4347BEC42B9A9B38EB2139F52FD80B94EB8F1B847F5BC18ECD11DB8433CCABD6DAEA8D49E99C31D3DFA65C87AB47BEF2EBD72A926FB0AF1199505237C234A284873CCE3328CA643726F81DDAFEDC2CBF8D8B176CEDE7716E3C4F3629C7CA82035F0EFC4174C3580C">
            <a:extLst>
              <a:ext uri="{FF2B5EF4-FFF2-40B4-BE49-F238E27FC236}">
                <a16:creationId xmlns="" xmlns:a16="http://schemas.microsoft.com/office/drawing/2014/main" id="{B2988206-C772-475A-8712-C8A089610590}"/>
              </a:ext>
            </a:extLst>
          </p:cNvPr>
          <p:cNvSpPr>
            <a:spLocks/>
          </p:cNvSpPr>
          <p:nvPr/>
        </p:nvSpPr>
        <p:spPr bwMode="auto">
          <a:xfrm>
            <a:off x="4372909" y="2008559"/>
            <a:ext cx="3446182" cy="6686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1pPr>
            <a:lvl2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2pPr>
            <a:lvl3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3pPr>
            <a:lvl4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4pPr>
            <a:lvl5pPr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5pPr>
            <a:lvl6pPr marL="39243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6pPr>
            <a:lvl7pPr marL="43815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7pPr>
            <a:lvl8pPr marL="48387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8pPr>
            <a:lvl9pPr marL="5295900" indent="-927100" algn="ctr" defTabSz="82550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75000"/>
              <a:buChar char="•"/>
              <a:defRPr sz="7600">
                <a:solidFill>
                  <a:srgbClr val="777776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tx2"/>
                </a:solidFill>
                <a:latin typeface="+mn-lt"/>
                <a:cs typeface="+mn-ea"/>
                <a:sym typeface="+mn-lt"/>
              </a:rPr>
              <a:t>INDEX</a:t>
            </a:r>
            <a:endParaRPr lang="id-ID" sz="3600" dirty="0">
              <a:solidFill>
                <a:schemeClr val="tx2"/>
              </a:solidFill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7551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2481" y="364846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感谢观看</a:t>
            </a:r>
            <a:endParaRPr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1" name="文本框 10" descr="e7d195523061f1c0220a3acd2f99070e22f7f2176c6c61f4AB5BC6AF3DF28E09514168BD2F6654DA4347BEC42B9A9B38EB2139F52FD80B94EB8F1B847F5BC18ECD11DB8433CCABD6DAEA8D49E99C31D3DFA65C87AB47BEF2EBD72A926FB0AF1199505237C234A284873CCE3328CA643726F81DDAFEDC2CBF8D8B176CEDE7716E3C4F3629C7CA82035F0EFC4174C3580C">
            <a:extLst>
              <a:ext uri="{FF2B5EF4-FFF2-40B4-BE49-F238E27FC236}">
                <a16:creationId xmlns="" xmlns:a16="http://schemas.microsoft.com/office/drawing/2014/main" id="{54CF82AB-E96D-4F1D-A1B7-49DAA55A7A37}"/>
              </a:ext>
            </a:extLst>
          </p:cNvPr>
          <p:cNvSpPr txBox="1"/>
          <p:nvPr/>
        </p:nvSpPr>
        <p:spPr>
          <a:xfrm>
            <a:off x="1252481" y="2651030"/>
            <a:ext cx="1093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latin typeface="PingFang SC" charset="-122"/>
                <a:ea typeface="PingFang SC" charset="-122"/>
                <a:cs typeface="PingFang SC" charset="-122"/>
              </a:rPr>
              <a:t>如何用区块链重塑数字广告生态</a:t>
            </a:r>
            <a:endParaRPr lang="zh-CN" altLang="en-US" sz="4800" b="1" dirty="0">
              <a:latin typeface="PingFang SC" charset="-122"/>
              <a:ea typeface="PingFang SC" charset="-122"/>
              <a:cs typeface="PingFang SC" charset="-122"/>
              <a:sym typeface="+mn-lt"/>
            </a:endParaRPr>
          </a:p>
        </p:txBody>
      </p: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A7F77AB4-CF48-4487-8AE2-38F4A11A22B8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sp>
        <p:nvSpPr>
          <p:cNvPr id="10" name="矩形 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9CEE122E-E6E1-44C3-B3F6-516EF7C1C433}"/>
              </a:ext>
            </a:extLst>
          </p:cNvPr>
          <p:cNvSpPr/>
          <p:nvPr/>
        </p:nvSpPr>
        <p:spPr>
          <a:xfrm>
            <a:off x="1252481" y="5397500"/>
            <a:ext cx="3713220" cy="1143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PROCHAIN </a:t>
            </a:r>
            <a:r>
              <a:rPr lang="zh-CN" altLang="en-US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般若</a:t>
            </a:r>
            <a:endParaRPr lang="en-US" altLang="zh-CN" sz="2000" b="1" dirty="0" smtClean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CHAIN.PRO</a:t>
            </a:r>
            <a:endParaRPr lang="en-US" altLang="zh-CN" sz="2000" b="1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Listed</a:t>
            </a:r>
            <a:r>
              <a:rPr lang="zh-CN" altLang="en-US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on </a:t>
            </a:r>
            <a:r>
              <a:rPr lang="en-US" altLang="zh-CN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OKEX</a:t>
            </a:r>
            <a:r>
              <a:rPr lang="zh-CN" altLang="en-US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PingFang SC" charset="-122"/>
                <a:ea typeface="PingFang SC" charset="-122"/>
                <a:cs typeface="PingFang SC" charset="-122"/>
              </a:rPr>
              <a:t>| BIBOX</a:t>
            </a:r>
            <a:endParaRPr lang="zh-CN" altLang="en-US" sz="2000" b="1" dirty="0">
              <a:solidFill>
                <a:schemeClr val="tx1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71000" y="6316810"/>
            <a:ext cx="2911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cs typeface="Lato Regular"/>
                <a:sym typeface="Calibri" panose="020F0502020204030204" pitchFamily="34" charset="0"/>
              </a:rPr>
              <a:t>扫码试用 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cs typeface="Lato Regular"/>
                <a:sym typeface="Calibri" panose="020F0502020204030204" pitchFamily="34" charset="0"/>
              </a:rPr>
              <a:t>PRABOX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0" y="3673868"/>
            <a:ext cx="2451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381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B86AE643-DB8F-48BE-84FE-86A8E535452A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zh-CN" altLang="en-US" dirty="0"/>
              <a:t>数字广告市场现状</a:t>
            </a:r>
            <a:endParaRPr lang="id-ID" dirty="0">
              <a:sym typeface="Calibri" panose="020F0502020204030204" pitchFamily="34" charset="0"/>
            </a:endParaRPr>
          </a:p>
        </p:txBody>
      </p:sp>
      <p:sp>
        <p:nvSpPr>
          <p:cNvPr id="16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A80B4B91-A043-41D2-8502-DB4F5F07653F}"/>
              </a:ext>
            </a:extLst>
          </p:cNvPr>
          <p:cNvSpPr txBox="1"/>
          <p:nvPr/>
        </p:nvSpPr>
        <p:spPr>
          <a:xfrm>
            <a:off x="3112742" y="888527"/>
            <a:ext cx="59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DIGITAL</a:t>
            </a:r>
            <a:r>
              <a:rPr lang="zh-CN" altLang="en-US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ADVERTISING MARTKET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AF9FF623-59FC-49A9-9C61-C431DB9A5200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sp>
        <p:nvSpPr>
          <p:cNvPr id="11" name="矩形 10"/>
          <p:cNvSpPr/>
          <p:nvPr/>
        </p:nvSpPr>
        <p:spPr>
          <a:xfrm>
            <a:off x="1226127" y="5680907"/>
            <a:ext cx="97397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全球互联网广告市场容量</a:t>
            </a:r>
            <a:r>
              <a:rPr lang="zh-CN" altLang="en-US" dirty="0" smtClean="0">
                <a:latin typeface="+mn-ea"/>
              </a:rPr>
              <a:t>超过</a:t>
            </a:r>
            <a:r>
              <a:rPr lang="en-US" altLang="zh-CN" dirty="0" smtClean="0">
                <a:latin typeface="+mn-ea"/>
              </a:rPr>
              <a:t> </a:t>
            </a:r>
            <a:r>
              <a:rPr lang="zh-CN" altLang="en-US" dirty="0" smtClean="0">
                <a:solidFill>
                  <a:srgbClr val="D7A841"/>
                </a:solidFill>
                <a:latin typeface="+mn-ea"/>
              </a:rPr>
              <a:t>1</a:t>
            </a:r>
            <a:r>
              <a:rPr lang="en-US" altLang="zh-CN" dirty="0" smtClean="0">
                <a:solidFill>
                  <a:srgbClr val="D7A841"/>
                </a:solidFill>
                <a:latin typeface="+mn-ea"/>
              </a:rPr>
              <a:t>0000</a:t>
            </a:r>
            <a:r>
              <a:rPr lang="zh-CN" altLang="en-US" dirty="0" smtClean="0">
                <a:solidFill>
                  <a:srgbClr val="D7A841"/>
                </a:solidFill>
                <a:latin typeface="+mn-ea"/>
              </a:rPr>
              <a:t>亿</a:t>
            </a:r>
            <a:r>
              <a:rPr lang="en-US" altLang="zh-CN" dirty="0" smtClean="0">
                <a:solidFill>
                  <a:srgbClr val="D7A841"/>
                </a:solidFill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RMB</a:t>
            </a:r>
            <a:r>
              <a:rPr lang="zh-CN" altLang="en-US" dirty="0" smtClean="0">
                <a:latin typeface="+mn-ea"/>
              </a:rPr>
              <a:t>，</a:t>
            </a:r>
            <a:r>
              <a:rPr lang="zh-CN" altLang="en-US" dirty="0">
                <a:latin typeface="+mn-ea"/>
              </a:rPr>
              <a:t>其中</a:t>
            </a:r>
            <a:r>
              <a:rPr lang="zh-CN" altLang="en-US" dirty="0" smtClean="0">
                <a:latin typeface="+mn-ea"/>
              </a:rPr>
              <a:t>美国 ￥4750亿</a:t>
            </a:r>
            <a:r>
              <a:rPr lang="zh-CN" altLang="en-US" dirty="0">
                <a:latin typeface="+mn-ea"/>
              </a:rPr>
              <a:t>，</a:t>
            </a:r>
            <a:r>
              <a:rPr lang="zh-CN" altLang="en-US" dirty="0" smtClean="0">
                <a:latin typeface="+mn-ea"/>
              </a:rPr>
              <a:t>中国 ￥2900亿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2016</a:t>
            </a:r>
            <a:r>
              <a:rPr lang="zh-CN" altLang="en-US" dirty="0">
                <a:latin typeface="+mn-ea"/>
              </a:rPr>
              <a:t>年Google与</a:t>
            </a:r>
            <a:r>
              <a:rPr lang="zh-CN" altLang="en-US" dirty="0" smtClean="0">
                <a:latin typeface="+mn-ea"/>
              </a:rPr>
              <a:t>Facebook全年广告</a:t>
            </a:r>
            <a:r>
              <a:rPr lang="zh-CN" altLang="en-US" dirty="0">
                <a:latin typeface="+mn-ea"/>
              </a:rPr>
              <a:t>总收入</a:t>
            </a:r>
            <a:r>
              <a:rPr lang="zh-CN" altLang="en-US" dirty="0" smtClean="0">
                <a:latin typeface="+mn-ea"/>
              </a:rPr>
              <a:t>为 </a:t>
            </a:r>
            <a:r>
              <a:rPr lang="en-US" altLang="zh-CN" dirty="0" smtClean="0">
                <a:solidFill>
                  <a:srgbClr val="D7A841"/>
                </a:solidFill>
                <a:latin typeface="+mn-ea"/>
              </a:rPr>
              <a:t>7000</a:t>
            </a:r>
            <a:r>
              <a:rPr lang="zh-CN" altLang="en-US" dirty="0" smtClean="0">
                <a:solidFill>
                  <a:srgbClr val="D7A841"/>
                </a:solidFill>
                <a:latin typeface="+mn-ea"/>
              </a:rPr>
              <a:t>亿 </a:t>
            </a:r>
            <a:r>
              <a:rPr lang="en-US" altLang="zh-CN" dirty="0" smtClean="0">
                <a:solidFill>
                  <a:srgbClr val="D7A841"/>
                </a:solidFill>
                <a:latin typeface="+mn-ea"/>
              </a:rPr>
              <a:t>RMB</a:t>
            </a:r>
            <a:r>
              <a:rPr lang="zh-CN" altLang="en-US" dirty="0" smtClean="0">
                <a:latin typeface="+mn-ea"/>
              </a:rPr>
              <a:t>，</a:t>
            </a:r>
            <a:r>
              <a:rPr lang="zh-CN" altLang="en-US" dirty="0">
                <a:latin typeface="+mn-ea"/>
              </a:rPr>
              <a:t>毛利率不低于25</a:t>
            </a:r>
            <a:r>
              <a:rPr lang="zh-CN" altLang="en-US" dirty="0" smtClean="0">
                <a:latin typeface="+mn-ea"/>
              </a:rPr>
              <a:t>%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每年</a:t>
            </a:r>
            <a:r>
              <a:rPr lang="zh-CN" altLang="en-US" dirty="0">
                <a:latin typeface="+mn-ea"/>
              </a:rPr>
              <a:t>美国互联网广告市场增量</a:t>
            </a:r>
            <a:r>
              <a:rPr lang="zh-CN" altLang="en-US" dirty="0" smtClean="0">
                <a:latin typeface="+mn-ea"/>
              </a:rPr>
              <a:t>的 </a:t>
            </a:r>
            <a:r>
              <a:rPr lang="zh-CN" altLang="en-US" dirty="0" smtClean="0">
                <a:solidFill>
                  <a:srgbClr val="D7A841"/>
                </a:solidFill>
                <a:latin typeface="+mn-ea"/>
              </a:rPr>
              <a:t>85% </a:t>
            </a:r>
            <a:r>
              <a:rPr lang="zh-CN" altLang="en-US" dirty="0" smtClean="0">
                <a:latin typeface="+mn-ea"/>
              </a:rPr>
              <a:t>以上</a:t>
            </a:r>
            <a:r>
              <a:rPr lang="zh-CN" altLang="en-US" dirty="0">
                <a:latin typeface="+mn-ea"/>
              </a:rPr>
              <a:t>被两家公司所垄断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8" y="1286707"/>
            <a:ext cx="5712156" cy="42885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282700"/>
            <a:ext cx="5717492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83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B86AE643-DB8F-48BE-84FE-86A8E535452A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zh-CN" altLang="en-US" dirty="0"/>
              <a:t>数字广告市场存在的问题</a:t>
            </a:r>
            <a:endParaRPr lang="id-ID" dirty="0">
              <a:sym typeface="Calibri" panose="020F0502020204030204" pitchFamily="34" charset="0"/>
            </a:endParaRPr>
          </a:p>
        </p:txBody>
      </p:sp>
      <p:sp>
        <p:nvSpPr>
          <p:cNvPr id="16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A80B4B91-A043-41D2-8502-DB4F5F07653F}"/>
              </a:ext>
            </a:extLst>
          </p:cNvPr>
          <p:cNvSpPr txBox="1"/>
          <p:nvPr/>
        </p:nvSpPr>
        <p:spPr>
          <a:xfrm>
            <a:off x="3112742" y="888527"/>
            <a:ext cx="59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PROBLEMS </a:t>
            </a:r>
            <a:r>
              <a:rPr lang="en-US" altLang="zh-CN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OF</a:t>
            </a:r>
            <a:r>
              <a:rPr lang="zh-CN" altLang="en-US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DIGITAL</a:t>
            </a:r>
            <a:r>
              <a:rPr lang="zh-CN" altLang="en-US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+mn-ea"/>
                <a:cs typeface="Calibri Light"/>
                <a:sym typeface="Calibri" panose="020F0502020204030204" pitchFamily="34" charset="0"/>
              </a:rPr>
              <a:t>ADVERTISING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cxnSp>
        <p:nvCxnSpPr>
          <p:cNvPr id="17" name="直接连接符 1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:a16="http://schemas.microsoft.com/office/drawing/2014/main" xmlns="" id="{900B307D-1F09-4FBE-A842-2E2DECCE68AD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:a16="http://schemas.microsoft.com/office/drawing/2014/main" xmlns="" id="{AF9FF623-59FC-49A9-9C61-C431DB9A5200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sp>
        <p:nvSpPr>
          <p:cNvPr id="9" name="矩形 8"/>
          <p:cNvSpPr/>
          <p:nvPr/>
        </p:nvSpPr>
        <p:spPr>
          <a:xfrm>
            <a:off x="1239359" y="1989810"/>
            <a:ext cx="9923941" cy="3259523"/>
          </a:xfrm>
          <a:prstGeom prst="rect">
            <a:avLst/>
          </a:prstGeom>
        </p:spPr>
        <p:txBody>
          <a:bodyPr wrap="square" lIns="90000" tIns="90000" bIns="90000" numCol="1" spcCol="36000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400" b="1" dirty="0">
                <a:solidFill>
                  <a:srgbClr val="D7A841"/>
                </a:solidFill>
                <a:latin typeface="PingFang SC" charset="-122"/>
                <a:ea typeface="PingFang SC" charset="-122"/>
                <a:cs typeface="PingFang SC" charset="-122"/>
              </a:rPr>
              <a:t>数据孤岛</a:t>
            </a: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：流量垄断方用户数据不对外开放，长尾流量方用户数据难以</a:t>
            </a:r>
            <a:r>
              <a:rPr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关联</a:t>
            </a:r>
            <a:endParaRPr lang="en-US" altLang="zh-CN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400" b="1" dirty="0" smtClean="0">
                <a:solidFill>
                  <a:srgbClr val="D7A841"/>
                </a:solidFill>
                <a:latin typeface="PingFang SC" charset="-122"/>
                <a:ea typeface="PingFang SC" charset="-122"/>
                <a:cs typeface="PingFang SC" charset="-122"/>
              </a:rPr>
              <a:t>中介</a:t>
            </a:r>
            <a:r>
              <a:rPr lang="zh-CN" altLang="en-US" sz="2400" b="1" dirty="0">
                <a:solidFill>
                  <a:srgbClr val="D7A841"/>
                </a:solidFill>
                <a:latin typeface="PingFang SC" charset="-122"/>
                <a:ea typeface="PingFang SC" charset="-122"/>
                <a:cs typeface="PingFang SC" charset="-122"/>
              </a:rPr>
              <a:t>众多</a:t>
            </a: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：互联网广告投放中间环节多，抽成比例</a:t>
            </a:r>
            <a:r>
              <a:rPr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高</a:t>
            </a:r>
            <a:endParaRPr lang="en-US" altLang="zh-CN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400" b="1" dirty="0" smtClean="0">
                <a:solidFill>
                  <a:srgbClr val="D7A841"/>
                </a:solidFill>
                <a:latin typeface="PingFang SC" charset="-122"/>
                <a:ea typeface="PingFang SC" charset="-122"/>
                <a:cs typeface="PingFang SC" charset="-122"/>
              </a:rPr>
              <a:t>流量</a:t>
            </a:r>
            <a:r>
              <a:rPr lang="zh-CN" altLang="en-US" sz="2400" b="1" dirty="0">
                <a:solidFill>
                  <a:srgbClr val="D7A841"/>
                </a:solidFill>
                <a:latin typeface="PingFang SC" charset="-122"/>
                <a:ea typeface="PingFang SC" charset="-122"/>
                <a:cs typeface="PingFang SC" charset="-122"/>
              </a:rPr>
              <a:t>欺诈</a:t>
            </a: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：广告主的预算投放数据追踪困难，各个投放环节信息不透明</a:t>
            </a:r>
            <a:r>
              <a:rPr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，欺诈频发</a:t>
            </a:r>
            <a:endParaRPr lang="en-US" altLang="zh-CN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400" b="1" dirty="0" smtClean="0">
                <a:solidFill>
                  <a:srgbClr val="D7A841"/>
                </a:solidFill>
                <a:latin typeface="PingFang SC" charset="-122"/>
                <a:ea typeface="PingFang SC" charset="-122"/>
                <a:cs typeface="PingFang SC" charset="-122"/>
              </a:rPr>
              <a:t>结算</a:t>
            </a:r>
            <a:r>
              <a:rPr lang="zh-CN" altLang="en-US" sz="2400" b="1" dirty="0">
                <a:solidFill>
                  <a:srgbClr val="D7A841"/>
                </a:solidFill>
                <a:latin typeface="PingFang SC" charset="-122"/>
                <a:ea typeface="PingFang SC" charset="-122"/>
                <a:cs typeface="PingFang SC" charset="-122"/>
              </a:rPr>
              <a:t>延迟</a:t>
            </a: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：DSP与SSP之间账期结算周期长，易陷入合同</a:t>
            </a:r>
            <a:r>
              <a:rPr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纠纷</a:t>
            </a:r>
            <a:endParaRPr lang="en-US" altLang="zh-CN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0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400" b="1" dirty="0" smtClean="0">
                <a:solidFill>
                  <a:srgbClr val="D7A841"/>
                </a:solidFill>
                <a:latin typeface="PingFang SC" charset="-122"/>
                <a:ea typeface="PingFang SC" charset="-122"/>
                <a:cs typeface="PingFang SC" charset="-122"/>
              </a:rPr>
              <a:t>用户反感</a:t>
            </a:r>
            <a:r>
              <a:rPr lang="zh-CN" altLang="en-US" sz="20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lang="zh-CN" altLang="en-US" sz="2000" dirty="0">
                <a:latin typeface="PingFang SC" charset="-122"/>
                <a:ea typeface="PingFang SC" charset="-122"/>
                <a:cs typeface="PingFang SC" charset="-122"/>
              </a:rPr>
              <a:t>用户观看广告并无收益，越来越多的人选择使用广告屏蔽软件</a:t>
            </a:r>
          </a:p>
        </p:txBody>
      </p:sp>
    </p:spTree>
    <p:extLst>
      <p:ext uri="{BB962C8B-B14F-4D97-AF65-F5344CB8AC3E}">
        <p14:creationId xmlns:p14="http://schemas.microsoft.com/office/powerpoint/2010/main" val="374182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7309"/>
            <a:ext cx="12192000" cy="7495309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58982" y="3782290"/>
            <a:ext cx="2202873" cy="845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179618" y="3782290"/>
            <a:ext cx="1953491" cy="845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250872" y="3782290"/>
            <a:ext cx="1953491" cy="845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 flipH="1">
            <a:off x="1004454" y="3110345"/>
            <a:ext cx="2057401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投放精度低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3276599" y="3110344"/>
            <a:ext cx="1759527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smtClean="0">
                <a:solidFill>
                  <a:srgbClr val="FF0000"/>
                </a:solidFill>
              </a:rPr>
              <a:t>欺诈流量多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5361707" y="3110345"/>
            <a:ext cx="173182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smtClean="0">
                <a:solidFill>
                  <a:srgbClr val="FF0000"/>
                </a:solidFill>
              </a:rPr>
              <a:t>数据不透明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685809" y="3149445"/>
            <a:ext cx="3093027" cy="845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 flipH="1">
            <a:off x="8172449" y="2648679"/>
            <a:ext cx="211974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smtClean="0">
                <a:solidFill>
                  <a:srgbClr val="FF0000"/>
                </a:solidFill>
              </a:rPr>
              <a:t>数据间不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互通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288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6874093" y="1942207"/>
            <a:ext cx="3751459" cy="3752226"/>
            <a:chOff x="7870626" y="2948401"/>
            <a:chExt cx="9031215" cy="9033062"/>
          </a:xfrm>
        </p:grpSpPr>
        <p:sp>
          <p:nvSpPr>
            <p:cNvPr id="68" name="Freeform 3"/>
            <p:cNvSpPr>
              <a:spLocks noChangeArrowheads="1"/>
            </p:cNvSpPr>
            <p:nvPr/>
          </p:nvSpPr>
          <p:spPr bwMode="auto">
            <a:xfrm rot="19397468">
              <a:off x="9000026" y="2948401"/>
              <a:ext cx="4612900" cy="468072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70" name="Freeform 3"/>
            <p:cNvSpPr>
              <a:spLocks noChangeArrowheads="1"/>
            </p:cNvSpPr>
            <p:nvPr/>
          </p:nvSpPr>
          <p:spPr bwMode="auto">
            <a:xfrm rot="3202081">
              <a:off x="12255036" y="4039640"/>
              <a:ext cx="4614101" cy="467950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71" name="Freeform 3"/>
            <p:cNvSpPr>
              <a:spLocks noChangeArrowheads="1"/>
            </p:cNvSpPr>
            <p:nvPr/>
          </p:nvSpPr>
          <p:spPr bwMode="auto">
            <a:xfrm rot="8579122">
              <a:off x="11157827" y="7300735"/>
              <a:ext cx="4612900" cy="468072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72" name="Freeform 3"/>
            <p:cNvSpPr>
              <a:spLocks noChangeArrowheads="1"/>
            </p:cNvSpPr>
            <p:nvPr/>
          </p:nvSpPr>
          <p:spPr bwMode="auto">
            <a:xfrm rot="13978264">
              <a:off x="7903330" y="6233611"/>
              <a:ext cx="4614101" cy="467950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841414" y="3516812"/>
              <a:ext cx="2916615" cy="2963629"/>
            </a:xfrm>
            <a:prstGeom prst="rect">
              <a:avLst/>
            </a:prstGeom>
            <a:noFill/>
          </p:spPr>
          <p:txBody>
            <a:bodyPr wrap="square" lIns="121872" tIns="60935" rIns="121872" bIns="60935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Black"/>
                  <a:sym typeface="Calibri" panose="020F0502020204030204" pitchFamily="34" charset="0"/>
                </a:rPr>
                <a:t>S</a:t>
              </a:r>
              <a:endParaRPr kumimoji="0" lang="ru-RU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Black"/>
                <a:sym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3251876" y="4810898"/>
              <a:ext cx="2916615" cy="2963629"/>
            </a:xfrm>
            <a:prstGeom prst="rect">
              <a:avLst/>
            </a:prstGeom>
            <a:noFill/>
          </p:spPr>
          <p:txBody>
            <a:bodyPr wrap="square" lIns="121872" tIns="60935" rIns="121872" bIns="60935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Black"/>
                  <a:sym typeface="Calibri" panose="020F0502020204030204" pitchFamily="34" charset="0"/>
                </a:rPr>
                <a:t>W</a:t>
              </a:r>
              <a:endParaRPr kumimoji="0" lang="ru-RU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Black"/>
                <a:sym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964099" y="8359756"/>
              <a:ext cx="2916615" cy="2963629"/>
            </a:xfrm>
            <a:prstGeom prst="rect">
              <a:avLst/>
            </a:prstGeom>
            <a:noFill/>
          </p:spPr>
          <p:txBody>
            <a:bodyPr wrap="square" lIns="121872" tIns="60935" rIns="121872" bIns="60935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Black"/>
                  <a:sym typeface="Calibri" panose="020F0502020204030204" pitchFamily="34" charset="0"/>
                </a:rPr>
                <a:t>T</a:t>
              </a:r>
              <a:endParaRPr kumimoji="0" lang="ru-RU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Black"/>
                <a:sym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613885" y="7071281"/>
              <a:ext cx="2916615" cy="2963629"/>
            </a:xfrm>
            <a:prstGeom prst="rect">
              <a:avLst/>
            </a:prstGeom>
            <a:noFill/>
          </p:spPr>
          <p:txBody>
            <a:bodyPr wrap="square" lIns="121872" tIns="60935" rIns="121872" bIns="60935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Black"/>
                  <a:sym typeface="Calibri" panose="020F0502020204030204" pitchFamily="34" charset="0"/>
                </a:rPr>
                <a:t>O</a:t>
              </a:r>
              <a:endParaRPr kumimoji="0" lang="ru-RU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Black"/>
                <a:sym typeface="Calibri" panose="020F0502020204030204" pitchFamily="34" charset="0"/>
              </a:endParaRPr>
            </a:p>
          </p:txBody>
        </p:sp>
      </p:grpSp>
      <p:sp>
        <p:nvSpPr>
          <p:cNvPr id="80" name="TextBox 7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1350202" y="2272306"/>
            <a:ext cx="5840272" cy="941778"/>
          </a:xfrm>
          <a:prstGeom prst="rect">
            <a:avLst/>
          </a:prstGeom>
        </p:spPr>
        <p:txBody>
          <a:bodyPr wrap="square" lIns="109710" tIns="54855" rIns="109710" bIns="54855" rtlCol="0">
            <a:spAutoFit/>
          </a:bodyPr>
          <a:lstStyle/>
          <a:p>
            <a:pPr>
              <a:defRPr/>
            </a:pPr>
            <a:r>
              <a:rPr lang="zh-CN" altLang="en-US" dirty="0" smtClean="0"/>
              <a:t>通过公有</a:t>
            </a:r>
            <a:r>
              <a:rPr lang="zh-CN" altLang="en-US" dirty="0"/>
              <a:t>链使广告投放各环节信任</a:t>
            </a:r>
            <a:r>
              <a:rPr lang="zh-CN" altLang="en-US" dirty="0" smtClean="0"/>
              <a:t>成本大幅</a:t>
            </a:r>
            <a:r>
              <a:rPr lang="zh-CN" altLang="en-US" dirty="0"/>
              <a:t>降低，减免大量广告验证、数据监测与数据管理成本</a:t>
            </a:r>
            <a:endParaRPr lang="en-US" altLang="zh-CN" dirty="0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  <a:p>
            <a:pPr lvl="0"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84" name="TextBox 83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1350203" y="3269439"/>
            <a:ext cx="5775919" cy="387780"/>
          </a:xfrm>
          <a:prstGeom prst="rect">
            <a:avLst/>
          </a:prstGeom>
        </p:spPr>
        <p:txBody>
          <a:bodyPr wrap="square" lIns="109710" tIns="54855" rIns="109710" bIns="54855" rtlCol="0">
            <a:spAutoFit/>
          </a:bodyPr>
          <a:lstStyle/>
          <a:p>
            <a:pPr lvl="0">
              <a:defRPr/>
            </a:pPr>
            <a:r>
              <a:rPr lang="zh-CN" altLang="en-US" dirty="0"/>
              <a:t>通过智能合约进行实时结算，避免账期拖延与合同纠纷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88" name="TextBox 8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1371270" y="4259980"/>
            <a:ext cx="5754852" cy="664779"/>
          </a:xfrm>
          <a:prstGeom prst="rect">
            <a:avLst/>
          </a:prstGeom>
        </p:spPr>
        <p:txBody>
          <a:bodyPr wrap="square" lIns="109710" tIns="54855" rIns="109710" bIns="54855" rtlCol="0">
            <a:spAutoFit/>
          </a:bodyPr>
          <a:lstStyle/>
          <a:p>
            <a:pPr lvl="0">
              <a:defRPr/>
            </a:pPr>
            <a:r>
              <a:rPr lang="zh-CN" altLang="en-US" dirty="0"/>
              <a:t>直接对接广告主、媒体、用户三方，重新定义价值分配模式</a:t>
            </a:r>
            <a:r>
              <a:rPr lang="zh-CN" altLang="en-US" dirty="0" smtClean="0"/>
              <a:t>，引入用户投票制度，减少欺诈广告生存空间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98" name="TextBox 9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1402544" y="5253974"/>
            <a:ext cx="5807044" cy="664779"/>
          </a:xfrm>
          <a:prstGeom prst="rect">
            <a:avLst/>
          </a:prstGeom>
        </p:spPr>
        <p:txBody>
          <a:bodyPr wrap="square" lIns="109710" tIns="54855" rIns="109710" bIns="54855" rtlCol="0">
            <a:spAutoFit/>
          </a:bodyPr>
          <a:lstStyle/>
          <a:p>
            <a:pPr lvl="0">
              <a:defRPr/>
            </a:pPr>
            <a:r>
              <a:rPr lang="zh-CN" altLang="en-US" dirty="0" smtClean="0">
                <a:latin typeface="+mn-ea"/>
              </a:rPr>
              <a:t>通过区块链特有的币天销毁机制可极大程度上提高广告</a:t>
            </a:r>
            <a:r>
              <a:rPr lang="zh-CN" altLang="en-US" dirty="0">
                <a:latin typeface="+mn-ea"/>
              </a:rPr>
              <a:t>点击</a:t>
            </a:r>
            <a:r>
              <a:rPr lang="zh-CN" altLang="en-US" dirty="0" smtClean="0">
                <a:latin typeface="+mn-ea"/>
              </a:rPr>
              <a:t>欺诈成本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grpSp>
        <p:nvGrpSpPr>
          <p:cNvPr id="3" name="Group 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1413684" y="1907893"/>
            <a:ext cx="1466425" cy="387780"/>
            <a:chOff x="2824193" y="3815785"/>
            <a:chExt cx="2932850" cy="775559"/>
          </a:xfrm>
        </p:grpSpPr>
        <p:sp>
          <p:nvSpPr>
            <p:cNvPr id="77" name="Round Same Side Corner Rectangle 76"/>
            <p:cNvSpPr/>
            <p:nvPr/>
          </p:nvSpPr>
          <p:spPr>
            <a:xfrm rot="5400000">
              <a:off x="3943803" y="2710595"/>
              <a:ext cx="693629" cy="293285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78" name="Freeform 11"/>
            <p:cNvSpPr>
              <a:spLocks/>
            </p:cNvSpPr>
            <p:nvPr/>
          </p:nvSpPr>
          <p:spPr bwMode="auto">
            <a:xfrm>
              <a:off x="2824197" y="3837358"/>
              <a:ext cx="698763" cy="686467"/>
            </a:xfrm>
            <a:custGeom>
              <a:avLst/>
              <a:gdLst>
                <a:gd name="T0" fmla="*/ 44 w 87"/>
                <a:gd name="T1" fmla="*/ 0 h 87"/>
                <a:gd name="T2" fmla="*/ 0 w 87"/>
                <a:gd name="T3" fmla="*/ 44 h 87"/>
                <a:gd name="T4" fmla="*/ 44 w 87"/>
                <a:gd name="T5" fmla="*/ 87 h 87"/>
                <a:gd name="T6" fmla="*/ 87 w 87"/>
                <a:gd name="T7" fmla="*/ 87 h 87"/>
                <a:gd name="T8" fmla="*/ 87 w 87"/>
                <a:gd name="T9" fmla="*/ 44 h 87"/>
                <a:gd name="T10" fmla="*/ 44 w 87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20"/>
                    <a:pt x="68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09710" tIns="54855" rIns="109710" bIns="5485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454673" y="3815785"/>
              <a:ext cx="2289784" cy="775559"/>
            </a:xfrm>
            <a:prstGeom prst="rect">
              <a:avLst/>
            </a:prstGeom>
          </p:spPr>
          <p:txBody>
            <a:bodyPr wrap="none" lIns="109710" tIns="54855" rIns="109710" bIns="54855">
              <a:spAutoFit/>
            </a:bodyPr>
            <a:lstStyle/>
            <a:p>
              <a:pPr lvl="0">
                <a:defRPr/>
              </a:pPr>
              <a:r>
                <a:rPr lang="zh-CN" altLang="en-US" b="1" dirty="0" smtClean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建立互信</a:t>
              </a:r>
              <a:endParaRPr lang="bg-BG" altLang="zh-CN" b="1" dirty="0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100" name="Freeform 2"/>
            <p:cNvSpPr>
              <a:spLocks noChangeArrowheads="1"/>
            </p:cNvSpPr>
            <p:nvPr/>
          </p:nvSpPr>
          <p:spPr bwMode="auto">
            <a:xfrm>
              <a:off x="2991306" y="3985520"/>
              <a:ext cx="402985" cy="403090"/>
            </a:xfrm>
            <a:custGeom>
              <a:avLst/>
              <a:gdLst>
                <a:gd name="T0" fmla="*/ 3437 w 6844"/>
                <a:gd name="T1" fmla="*/ 1719 h 6844"/>
                <a:gd name="T2" fmla="*/ 3437 w 6844"/>
                <a:gd name="T3" fmla="*/ 2875 h 6844"/>
                <a:gd name="T4" fmla="*/ 3437 w 6844"/>
                <a:gd name="T5" fmla="*/ 1719 h 6844"/>
                <a:gd name="T6" fmla="*/ 6843 w 6844"/>
                <a:gd name="T7" fmla="*/ 188 h 6844"/>
                <a:gd name="T8" fmla="*/ 5437 w 6844"/>
                <a:gd name="T9" fmla="*/ 2375 h 6844"/>
                <a:gd name="T10" fmla="*/ 5124 w 6844"/>
                <a:gd name="T11" fmla="*/ 1250 h 6844"/>
                <a:gd name="T12" fmla="*/ 5093 w 6844"/>
                <a:gd name="T13" fmla="*/ 2719 h 6844"/>
                <a:gd name="T14" fmla="*/ 4437 w 6844"/>
                <a:gd name="T15" fmla="*/ 3749 h 6844"/>
                <a:gd name="T16" fmla="*/ 5218 w 6844"/>
                <a:gd name="T17" fmla="*/ 4562 h 6844"/>
                <a:gd name="T18" fmla="*/ 5218 w 6844"/>
                <a:gd name="T19" fmla="*/ 4593 h 6844"/>
                <a:gd name="T20" fmla="*/ 5124 w 6844"/>
                <a:gd name="T21" fmla="*/ 6624 h 6844"/>
                <a:gd name="T22" fmla="*/ 4812 w 6844"/>
                <a:gd name="T23" fmla="*/ 6843 h 6844"/>
                <a:gd name="T24" fmla="*/ 4812 w 6844"/>
                <a:gd name="T25" fmla="*/ 5093 h 6844"/>
                <a:gd name="T26" fmla="*/ 2594 w 6844"/>
                <a:gd name="T27" fmla="*/ 5812 h 6844"/>
                <a:gd name="T28" fmla="*/ 2438 w 6844"/>
                <a:gd name="T29" fmla="*/ 5968 h 6844"/>
                <a:gd name="T30" fmla="*/ 875 w 6844"/>
                <a:gd name="T31" fmla="*/ 6843 h 6844"/>
                <a:gd name="T32" fmla="*/ 719 w 6844"/>
                <a:gd name="T33" fmla="*/ 6312 h 6844"/>
                <a:gd name="T34" fmla="*/ 2844 w 6844"/>
                <a:gd name="T35" fmla="*/ 4562 h 6844"/>
                <a:gd name="T36" fmla="*/ 1782 w 6844"/>
                <a:gd name="T37" fmla="*/ 2750 h 6844"/>
                <a:gd name="T38" fmla="*/ 1719 w 6844"/>
                <a:gd name="T39" fmla="*/ 2594 h 6844"/>
                <a:gd name="T40" fmla="*/ 1250 w 6844"/>
                <a:gd name="T41" fmla="*/ 1313 h 6844"/>
                <a:gd name="T42" fmla="*/ 407 w 6844"/>
                <a:gd name="T43" fmla="*/ 2563 h 6844"/>
                <a:gd name="T44" fmla="*/ 1032 w 6844"/>
                <a:gd name="T45" fmla="*/ 32 h 6844"/>
                <a:gd name="T46" fmla="*/ 1813 w 6844"/>
                <a:gd name="T47" fmla="*/ 938 h 6844"/>
                <a:gd name="T48" fmla="*/ 2157 w 6844"/>
                <a:gd name="T49" fmla="*/ 907 h 6844"/>
                <a:gd name="T50" fmla="*/ 4718 w 6844"/>
                <a:gd name="T51" fmla="*/ 907 h 6844"/>
                <a:gd name="T52" fmla="*/ 5031 w 6844"/>
                <a:gd name="T53" fmla="*/ 938 h 6844"/>
                <a:gd name="T54" fmla="*/ 5812 w 6844"/>
                <a:gd name="T55" fmla="*/ 0 h 6844"/>
                <a:gd name="T56" fmla="*/ 4562 w 6844"/>
                <a:gd name="T57" fmla="*/ 1188 h 6844"/>
                <a:gd name="T58" fmla="*/ 3437 w 6844"/>
                <a:gd name="T59" fmla="*/ 1157 h 6844"/>
                <a:gd name="T60" fmla="*/ 2282 w 6844"/>
                <a:gd name="T61" fmla="*/ 2469 h 6844"/>
                <a:gd name="T62" fmla="*/ 3718 w 6844"/>
                <a:gd name="T63" fmla="*/ 3157 h 6844"/>
                <a:gd name="T64" fmla="*/ 4562 w 6844"/>
                <a:gd name="T65" fmla="*/ 1188 h 6844"/>
                <a:gd name="T66" fmla="*/ 4562 w 6844"/>
                <a:gd name="T67" fmla="*/ 1188 h 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44" h="6844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4" name="Group 3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1413684" y="2912236"/>
            <a:ext cx="1466425" cy="395449"/>
            <a:chOff x="2824193" y="5824471"/>
            <a:chExt cx="2932850" cy="790897"/>
          </a:xfrm>
        </p:grpSpPr>
        <p:sp>
          <p:nvSpPr>
            <p:cNvPr id="81" name="Round Same Side Corner Rectangle 80"/>
            <p:cNvSpPr/>
            <p:nvPr/>
          </p:nvSpPr>
          <p:spPr>
            <a:xfrm rot="5400000">
              <a:off x="3943803" y="4704861"/>
              <a:ext cx="693629" cy="293285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82" name="Freeform 11"/>
            <p:cNvSpPr>
              <a:spLocks/>
            </p:cNvSpPr>
            <p:nvPr/>
          </p:nvSpPr>
          <p:spPr bwMode="auto">
            <a:xfrm>
              <a:off x="2824197" y="5831623"/>
              <a:ext cx="698763" cy="686467"/>
            </a:xfrm>
            <a:custGeom>
              <a:avLst/>
              <a:gdLst>
                <a:gd name="T0" fmla="*/ 44 w 87"/>
                <a:gd name="T1" fmla="*/ 0 h 87"/>
                <a:gd name="T2" fmla="*/ 0 w 87"/>
                <a:gd name="T3" fmla="*/ 44 h 87"/>
                <a:gd name="T4" fmla="*/ 44 w 87"/>
                <a:gd name="T5" fmla="*/ 87 h 87"/>
                <a:gd name="T6" fmla="*/ 87 w 87"/>
                <a:gd name="T7" fmla="*/ 87 h 87"/>
                <a:gd name="T8" fmla="*/ 87 w 87"/>
                <a:gd name="T9" fmla="*/ 44 h 87"/>
                <a:gd name="T10" fmla="*/ 44 w 87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20"/>
                    <a:pt x="68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09710" tIns="54855" rIns="109710" bIns="5485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422027" y="5839809"/>
              <a:ext cx="2289784" cy="775559"/>
            </a:xfrm>
            <a:prstGeom prst="rect">
              <a:avLst/>
            </a:prstGeom>
          </p:spPr>
          <p:txBody>
            <a:bodyPr wrap="none" lIns="109710" tIns="54855" rIns="109710" bIns="54855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 smtClean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实时结算</a:t>
              </a:r>
              <a:endParaRPr kumimoji="0" lang="bg-BG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101" name="Freeform 3"/>
            <p:cNvSpPr>
              <a:spLocks noChangeArrowheads="1"/>
            </p:cNvSpPr>
            <p:nvPr/>
          </p:nvSpPr>
          <p:spPr bwMode="auto">
            <a:xfrm>
              <a:off x="2995536" y="5999517"/>
              <a:ext cx="397875" cy="305483"/>
            </a:xfrm>
            <a:custGeom>
              <a:avLst/>
              <a:gdLst>
                <a:gd name="T0" fmla="*/ 3034 w 6392"/>
                <a:gd name="T1" fmla="*/ 2260 h 4907"/>
                <a:gd name="T2" fmla="*/ 2582 w 6392"/>
                <a:gd name="T3" fmla="*/ 1937 h 4907"/>
                <a:gd name="T4" fmla="*/ 1421 w 6392"/>
                <a:gd name="T5" fmla="*/ 2196 h 4907"/>
                <a:gd name="T6" fmla="*/ 388 w 6392"/>
                <a:gd name="T7" fmla="*/ 4583 h 4907"/>
                <a:gd name="T8" fmla="*/ 2712 w 6392"/>
                <a:gd name="T9" fmla="*/ 3551 h 4907"/>
                <a:gd name="T10" fmla="*/ 3034 w 6392"/>
                <a:gd name="T11" fmla="*/ 2260 h 4907"/>
                <a:gd name="T12" fmla="*/ 2454 w 6392"/>
                <a:gd name="T13" fmla="*/ 3228 h 4907"/>
                <a:gd name="T14" fmla="*/ 711 w 6392"/>
                <a:gd name="T15" fmla="*/ 4261 h 4907"/>
                <a:gd name="T16" fmla="*/ 1679 w 6392"/>
                <a:gd name="T17" fmla="*/ 2518 h 4907"/>
                <a:gd name="T18" fmla="*/ 1874 w 6392"/>
                <a:gd name="T19" fmla="*/ 2648 h 4907"/>
                <a:gd name="T20" fmla="*/ 2260 w 6392"/>
                <a:gd name="T21" fmla="*/ 3034 h 4907"/>
                <a:gd name="T22" fmla="*/ 2454 w 6392"/>
                <a:gd name="T23" fmla="*/ 3228 h 4907"/>
                <a:gd name="T24" fmla="*/ 6197 w 6392"/>
                <a:gd name="T25" fmla="*/ 710 h 4907"/>
                <a:gd name="T26" fmla="*/ 3615 w 6392"/>
                <a:gd name="T27" fmla="*/ 646 h 4907"/>
                <a:gd name="T28" fmla="*/ 2776 w 6392"/>
                <a:gd name="T29" fmla="*/ 1679 h 4907"/>
                <a:gd name="T30" fmla="*/ 3034 w 6392"/>
                <a:gd name="T31" fmla="*/ 2196 h 4907"/>
                <a:gd name="T32" fmla="*/ 4326 w 6392"/>
                <a:gd name="T33" fmla="*/ 2454 h 4907"/>
                <a:gd name="T34" fmla="*/ 6197 w 6392"/>
                <a:gd name="T35" fmla="*/ 710 h 4907"/>
                <a:gd name="T36" fmla="*/ 5489 w 6392"/>
                <a:gd name="T37" fmla="*/ 1549 h 4907"/>
                <a:gd name="T38" fmla="*/ 3681 w 6392"/>
                <a:gd name="T39" fmla="*/ 1937 h 4907"/>
                <a:gd name="T40" fmla="*/ 4067 w 6392"/>
                <a:gd name="T41" fmla="*/ 1485 h 4907"/>
                <a:gd name="T42" fmla="*/ 3487 w 6392"/>
                <a:gd name="T43" fmla="*/ 1421 h 4907"/>
                <a:gd name="T44" fmla="*/ 5164 w 6392"/>
                <a:gd name="T45" fmla="*/ 582 h 4907"/>
                <a:gd name="T46" fmla="*/ 5489 w 6392"/>
                <a:gd name="T47" fmla="*/ 1549 h 4907"/>
                <a:gd name="T48" fmla="*/ 3165 w 6392"/>
                <a:gd name="T49" fmla="*/ 2260 h 4907"/>
                <a:gd name="T50" fmla="*/ 3423 w 6392"/>
                <a:gd name="T51" fmla="*/ 3098 h 4907"/>
                <a:gd name="T52" fmla="*/ 3423 w 6392"/>
                <a:gd name="T53" fmla="*/ 2582 h 4907"/>
                <a:gd name="T54" fmla="*/ 3165 w 6392"/>
                <a:gd name="T55" fmla="*/ 2260 h 4907"/>
                <a:gd name="T56" fmla="*/ 2196 w 6392"/>
                <a:gd name="T57" fmla="*/ 1615 h 4907"/>
                <a:gd name="T58" fmla="*/ 2066 w 6392"/>
                <a:gd name="T59" fmla="*/ 1163 h 4907"/>
                <a:gd name="T60" fmla="*/ 2518 w 6392"/>
                <a:gd name="T61" fmla="*/ 1549 h 4907"/>
                <a:gd name="T62" fmla="*/ 2582 w 6392"/>
                <a:gd name="T63" fmla="*/ 1873 h 4907"/>
                <a:gd name="T64" fmla="*/ 2196 w 6392"/>
                <a:gd name="T65" fmla="*/ 1615 h 4907"/>
                <a:gd name="T66" fmla="*/ 2196 w 6392"/>
                <a:gd name="T67" fmla="*/ 1615 h 4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92" h="4907">
                  <a:moveTo>
                    <a:pt x="3034" y="2260"/>
                  </a:moveTo>
                  <a:lnTo>
                    <a:pt x="3034" y="2260"/>
                  </a:lnTo>
                  <a:cubicBezTo>
                    <a:pt x="2776" y="2196"/>
                    <a:pt x="2776" y="2196"/>
                    <a:pt x="2776" y="2196"/>
                  </a:cubicBezTo>
                  <a:cubicBezTo>
                    <a:pt x="2582" y="1937"/>
                    <a:pt x="2582" y="1937"/>
                    <a:pt x="2582" y="1937"/>
                  </a:cubicBezTo>
                  <a:cubicBezTo>
                    <a:pt x="2454" y="2001"/>
                    <a:pt x="2454" y="2001"/>
                    <a:pt x="2454" y="2001"/>
                  </a:cubicBezTo>
                  <a:cubicBezTo>
                    <a:pt x="2132" y="1873"/>
                    <a:pt x="1679" y="1937"/>
                    <a:pt x="1421" y="2196"/>
                  </a:cubicBezTo>
                  <a:cubicBezTo>
                    <a:pt x="388" y="3228"/>
                    <a:pt x="388" y="3228"/>
                    <a:pt x="388" y="3228"/>
                  </a:cubicBezTo>
                  <a:cubicBezTo>
                    <a:pt x="0" y="3615"/>
                    <a:pt x="0" y="4197"/>
                    <a:pt x="388" y="4583"/>
                  </a:cubicBezTo>
                  <a:cubicBezTo>
                    <a:pt x="775" y="4906"/>
                    <a:pt x="1357" y="4906"/>
                    <a:pt x="1743" y="4583"/>
                  </a:cubicBezTo>
                  <a:cubicBezTo>
                    <a:pt x="2712" y="3551"/>
                    <a:pt x="2712" y="3551"/>
                    <a:pt x="2712" y="3551"/>
                  </a:cubicBezTo>
                  <a:cubicBezTo>
                    <a:pt x="3034" y="3228"/>
                    <a:pt x="3099" y="2776"/>
                    <a:pt x="2906" y="2454"/>
                  </a:cubicBezTo>
                  <a:lnTo>
                    <a:pt x="3034" y="2260"/>
                  </a:lnTo>
                  <a:close/>
                  <a:moveTo>
                    <a:pt x="2454" y="3228"/>
                  </a:moveTo>
                  <a:lnTo>
                    <a:pt x="2454" y="3228"/>
                  </a:lnTo>
                  <a:cubicBezTo>
                    <a:pt x="1421" y="4261"/>
                    <a:pt x="1421" y="4261"/>
                    <a:pt x="1421" y="4261"/>
                  </a:cubicBezTo>
                  <a:cubicBezTo>
                    <a:pt x="1227" y="4455"/>
                    <a:pt x="905" y="4455"/>
                    <a:pt x="711" y="4261"/>
                  </a:cubicBezTo>
                  <a:cubicBezTo>
                    <a:pt x="516" y="4067"/>
                    <a:pt x="516" y="3745"/>
                    <a:pt x="711" y="3551"/>
                  </a:cubicBezTo>
                  <a:cubicBezTo>
                    <a:pt x="1679" y="2518"/>
                    <a:pt x="1679" y="2518"/>
                    <a:pt x="1679" y="2518"/>
                  </a:cubicBezTo>
                  <a:cubicBezTo>
                    <a:pt x="1807" y="2390"/>
                    <a:pt x="2002" y="2324"/>
                    <a:pt x="2132" y="2390"/>
                  </a:cubicBezTo>
                  <a:cubicBezTo>
                    <a:pt x="1874" y="2648"/>
                    <a:pt x="1874" y="2648"/>
                    <a:pt x="1874" y="2648"/>
                  </a:cubicBezTo>
                  <a:cubicBezTo>
                    <a:pt x="1743" y="2776"/>
                    <a:pt x="1743" y="2970"/>
                    <a:pt x="1874" y="3034"/>
                  </a:cubicBezTo>
                  <a:cubicBezTo>
                    <a:pt x="1938" y="3164"/>
                    <a:pt x="2132" y="3164"/>
                    <a:pt x="2260" y="3034"/>
                  </a:cubicBezTo>
                  <a:cubicBezTo>
                    <a:pt x="2582" y="2776"/>
                    <a:pt x="2582" y="2776"/>
                    <a:pt x="2582" y="2776"/>
                  </a:cubicBezTo>
                  <a:cubicBezTo>
                    <a:pt x="2582" y="2906"/>
                    <a:pt x="2582" y="3098"/>
                    <a:pt x="2454" y="3228"/>
                  </a:cubicBezTo>
                  <a:close/>
                  <a:moveTo>
                    <a:pt x="6197" y="710"/>
                  </a:moveTo>
                  <a:lnTo>
                    <a:pt x="6197" y="710"/>
                  </a:lnTo>
                  <a:cubicBezTo>
                    <a:pt x="6005" y="258"/>
                    <a:pt x="5489" y="0"/>
                    <a:pt x="4972" y="194"/>
                  </a:cubicBezTo>
                  <a:cubicBezTo>
                    <a:pt x="3615" y="646"/>
                    <a:pt x="3615" y="646"/>
                    <a:pt x="3615" y="646"/>
                  </a:cubicBezTo>
                  <a:cubicBezTo>
                    <a:pt x="3229" y="841"/>
                    <a:pt x="3034" y="1163"/>
                    <a:pt x="3034" y="1549"/>
                  </a:cubicBezTo>
                  <a:cubicBezTo>
                    <a:pt x="2776" y="1679"/>
                    <a:pt x="2776" y="1679"/>
                    <a:pt x="2776" y="1679"/>
                  </a:cubicBezTo>
                  <a:cubicBezTo>
                    <a:pt x="2840" y="2001"/>
                    <a:pt x="2840" y="2001"/>
                    <a:pt x="2840" y="2001"/>
                  </a:cubicBezTo>
                  <a:cubicBezTo>
                    <a:pt x="3034" y="2196"/>
                    <a:pt x="3034" y="2196"/>
                    <a:pt x="3034" y="2196"/>
                  </a:cubicBezTo>
                  <a:cubicBezTo>
                    <a:pt x="3229" y="2132"/>
                    <a:pt x="3229" y="2132"/>
                    <a:pt x="3229" y="2132"/>
                  </a:cubicBezTo>
                  <a:cubicBezTo>
                    <a:pt x="3487" y="2454"/>
                    <a:pt x="3939" y="2582"/>
                    <a:pt x="4326" y="2454"/>
                  </a:cubicBezTo>
                  <a:cubicBezTo>
                    <a:pt x="5681" y="1937"/>
                    <a:pt x="5681" y="1937"/>
                    <a:pt x="5681" y="1937"/>
                  </a:cubicBezTo>
                  <a:cubicBezTo>
                    <a:pt x="6133" y="1743"/>
                    <a:pt x="6391" y="1227"/>
                    <a:pt x="6197" y="710"/>
                  </a:cubicBezTo>
                  <a:close/>
                  <a:moveTo>
                    <a:pt x="5489" y="1549"/>
                  </a:moveTo>
                  <a:lnTo>
                    <a:pt x="5489" y="1549"/>
                  </a:lnTo>
                  <a:cubicBezTo>
                    <a:pt x="4131" y="2065"/>
                    <a:pt x="4131" y="2065"/>
                    <a:pt x="4131" y="2065"/>
                  </a:cubicBezTo>
                  <a:cubicBezTo>
                    <a:pt x="4003" y="2132"/>
                    <a:pt x="3809" y="2065"/>
                    <a:pt x="3681" y="1937"/>
                  </a:cubicBezTo>
                  <a:cubicBezTo>
                    <a:pt x="3939" y="1873"/>
                    <a:pt x="3939" y="1873"/>
                    <a:pt x="3939" y="1873"/>
                  </a:cubicBezTo>
                  <a:cubicBezTo>
                    <a:pt x="4067" y="1807"/>
                    <a:pt x="4131" y="1679"/>
                    <a:pt x="4067" y="1485"/>
                  </a:cubicBezTo>
                  <a:cubicBezTo>
                    <a:pt x="4003" y="1357"/>
                    <a:pt x="3873" y="1291"/>
                    <a:pt x="3681" y="1291"/>
                  </a:cubicBezTo>
                  <a:cubicBezTo>
                    <a:pt x="3487" y="1421"/>
                    <a:pt x="3487" y="1421"/>
                    <a:pt x="3487" y="1421"/>
                  </a:cubicBezTo>
                  <a:cubicBezTo>
                    <a:pt x="3551" y="1227"/>
                    <a:pt x="3615" y="1163"/>
                    <a:pt x="3809" y="1099"/>
                  </a:cubicBezTo>
                  <a:cubicBezTo>
                    <a:pt x="5164" y="582"/>
                    <a:pt x="5164" y="582"/>
                    <a:pt x="5164" y="582"/>
                  </a:cubicBezTo>
                  <a:cubicBezTo>
                    <a:pt x="5422" y="452"/>
                    <a:pt x="5681" y="646"/>
                    <a:pt x="5811" y="905"/>
                  </a:cubicBezTo>
                  <a:cubicBezTo>
                    <a:pt x="5875" y="1163"/>
                    <a:pt x="5747" y="1421"/>
                    <a:pt x="5489" y="1549"/>
                  </a:cubicBezTo>
                  <a:close/>
                  <a:moveTo>
                    <a:pt x="3165" y="2260"/>
                  </a:moveTo>
                  <a:lnTo>
                    <a:pt x="3165" y="2260"/>
                  </a:lnTo>
                  <a:cubicBezTo>
                    <a:pt x="3551" y="2518"/>
                    <a:pt x="3551" y="2518"/>
                    <a:pt x="3551" y="2518"/>
                  </a:cubicBezTo>
                  <a:cubicBezTo>
                    <a:pt x="3423" y="3098"/>
                    <a:pt x="3423" y="3098"/>
                    <a:pt x="3423" y="3098"/>
                  </a:cubicBezTo>
                  <a:cubicBezTo>
                    <a:pt x="3293" y="3098"/>
                    <a:pt x="3293" y="3098"/>
                    <a:pt x="3293" y="3098"/>
                  </a:cubicBezTo>
                  <a:cubicBezTo>
                    <a:pt x="3423" y="2582"/>
                    <a:pt x="3423" y="2582"/>
                    <a:pt x="3423" y="2582"/>
                  </a:cubicBezTo>
                  <a:cubicBezTo>
                    <a:pt x="3034" y="2324"/>
                    <a:pt x="3034" y="2324"/>
                    <a:pt x="3034" y="2324"/>
                  </a:cubicBezTo>
                  <a:lnTo>
                    <a:pt x="3165" y="2260"/>
                  </a:lnTo>
                  <a:close/>
                  <a:moveTo>
                    <a:pt x="2196" y="1615"/>
                  </a:moveTo>
                  <a:lnTo>
                    <a:pt x="2196" y="1615"/>
                  </a:lnTo>
                  <a:cubicBezTo>
                    <a:pt x="1938" y="1163"/>
                    <a:pt x="1938" y="1163"/>
                    <a:pt x="1938" y="1163"/>
                  </a:cubicBezTo>
                  <a:cubicBezTo>
                    <a:pt x="2066" y="1163"/>
                    <a:pt x="2066" y="1163"/>
                    <a:pt x="2066" y="1163"/>
                  </a:cubicBezTo>
                  <a:cubicBezTo>
                    <a:pt x="2260" y="1549"/>
                    <a:pt x="2260" y="1549"/>
                    <a:pt x="2260" y="1549"/>
                  </a:cubicBezTo>
                  <a:cubicBezTo>
                    <a:pt x="2518" y="1549"/>
                    <a:pt x="2518" y="1549"/>
                    <a:pt x="2518" y="1549"/>
                  </a:cubicBezTo>
                  <a:cubicBezTo>
                    <a:pt x="2648" y="1807"/>
                    <a:pt x="2648" y="1807"/>
                    <a:pt x="2648" y="1807"/>
                  </a:cubicBezTo>
                  <a:cubicBezTo>
                    <a:pt x="2582" y="1873"/>
                    <a:pt x="2582" y="1873"/>
                    <a:pt x="2582" y="1873"/>
                  </a:cubicBezTo>
                  <a:cubicBezTo>
                    <a:pt x="2454" y="1679"/>
                    <a:pt x="2454" y="1679"/>
                    <a:pt x="2454" y="1679"/>
                  </a:cubicBezTo>
                  <a:lnTo>
                    <a:pt x="2196" y="1615"/>
                  </a:lnTo>
                  <a:close/>
                  <a:moveTo>
                    <a:pt x="2196" y="1615"/>
                  </a:moveTo>
                  <a:lnTo>
                    <a:pt x="2196" y="16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5" name="Group 4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1434751" y="3902776"/>
            <a:ext cx="1466425" cy="396734"/>
            <a:chOff x="2866326" y="7805553"/>
            <a:chExt cx="2932850" cy="793467"/>
          </a:xfrm>
        </p:grpSpPr>
        <p:sp>
          <p:nvSpPr>
            <p:cNvPr id="85" name="Round Same Side Corner Rectangle 84"/>
            <p:cNvSpPr/>
            <p:nvPr/>
          </p:nvSpPr>
          <p:spPr>
            <a:xfrm rot="5400000">
              <a:off x="3985936" y="6685943"/>
              <a:ext cx="693629" cy="293285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86" name="Freeform 11"/>
            <p:cNvSpPr>
              <a:spLocks/>
            </p:cNvSpPr>
            <p:nvPr/>
          </p:nvSpPr>
          <p:spPr bwMode="auto">
            <a:xfrm>
              <a:off x="2866330" y="7812706"/>
              <a:ext cx="698763" cy="686467"/>
            </a:xfrm>
            <a:custGeom>
              <a:avLst/>
              <a:gdLst>
                <a:gd name="T0" fmla="*/ 44 w 87"/>
                <a:gd name="T1" fmla="*/ 0 h 87"/>
                <a:gd name="T2" fmla="*/ 0 w 87"/>
                <a:gd name="T3" fmla="*/ 44 h 87"/>
                <a:gd name="T4" fmla="*/ 44 w 87"/>
                <a:gd name="T5" fmla="*/ 87 h 87"/>
                <a:gd name="T6" fmla="*/ 87 w 87"/>
                <a:gd name="T7" fmla="*/ 87 h 87"/>
                <a:gd name="T8" fmla="*/ 87 w 87"/>
                <a:gd name="T9" fmla="*/ 44 h 87"/>
                <a:gd name="T10" fmla="*/ 44 w 87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20"/>
                    <a:pt x="68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09710" tIns="54855" rIns="109710" bIns="5485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467258" y="7823461"/>
              <a:ext cx="2289784" cy="775559"/>
            </a:xfrm>
            <a:prstGeom prst="rect">
              <a:avLst/>
            </a:prstGeom>
          </p:spPr>
          <p:txBody>
            <a:bodyPr wrap="none" lIns="109710" tIns="54855" rIns="109710" bIns="54855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 smtClean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价值重构</a:t>
              </a:r>
              <a:endParaRPr kumimoji="0" lang="bg-BG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102" name="Freeform 1"/>
            <p:cNvSpPr>
              <a:spLocks noChangeArrowheads="1"/>
            </p:cNvSpPr>
            <p:nvPr/>
          </p:nvSpPr>
          <p:spPr bwMode="auto">
            <a:xfrm>
              <a:off x="3070846" y="8015238"/>
              <a:ext cx="336145" cy="336232"/>
            </a:xfrm>
            <a:custGeom>
              <a:avLst/>
              <a:gdLst>
                <a:gd name="T0" fmla="*/ 4905 w 5031"/>
                <a:gd name="T1" fmla="*/ 0 h 5031"/>
                <a:gd name="T2" fmla="*/ 4905 w 5031"/>
                <a:gd name="T3" fmla="*/ 0 h 5031"/>
                <a:gd name="T4" fmla="*/ 125 w 5031"/>
                <a:gd name="T5" fmla="*/ 0 h 5031"/>
                <a:gd name="T6" fmla="*/ 0 w 5031"/>
                <a:gd name="T7" fmla="*/ 125 h 5031"/>
                <a:gd name="T8" fmla="*/ 0 w 5031"/>
                <a:gd name="T9" fmla="*/ 4905 h 5031"/>
                <a:gd name="T10" fmla="*/ 125 w 5031"/>
                <a:gd name="T11" fmla="*/ 5030 h 5031"/>
                <a:gd name="T12" fmla="*/ 4905 w 5031"/>
                <a:gd name="T13" fmla="*/ 5030 h 5031"/>
                <a:gd name="T14" fmla="*/ 5030 w 5031"/>
                <a:gd name="T15" fmla="*/ 4905 h 5031"/>
                <a:gd name="T16" fmla="*/ 5030 w 5031"/>
                <a:gd name="T17" fmla="*/ 125 h 5031"/>
                <a:gd name="T18" fmla="*/ 4905 w 5031"/>
                <a:gd name="T19" fmla="*/ 0 h 5031"/>
                <a:gd name="T20" fmla="*/ 3687 w 5031"/>
                <a:gd name="T21" fmla="*/ 2624 h 5031"/>
                <a:gd name="T22" fmla="*/ 3687 w 5031"/>
                <a:gd name="T23" fmla="*/ 2624 h 5031"/>
                <a:gd name="T24" fmla="*/ 3624 w 5031"/>
                <a:gd name="T25" fmla="*/ 2687 h 5031"/>
                <a:gd name="T26" fmla="*/ 3562 w 5031"/>
                <a:gd name="T27" fmla="*/ 2687 h 5031"/>
                <a:gd name="T28" fmla="*/ 3187 w 5031"/>
                <a:gd name="T29" fmla="*/ 2313 h 5031"/>
                <a:gd name="T30" fmla="*/ 1688 w 5031"/>
                <a:gd name="T31" fmla="*/ 3812 h 5031"/>
                <a:gd name="T32" fmla="*/ 1625 w 5031"/>
                <a:gd name="T33" fmla="*/ 3843 h 5031"/>
                <a:gd name="T34" fmla="*/ 1563 w 5031"/>
                <a:gd name="T35" fmla="*/ 3812 h 5031"/>
                <a:gd name="T36" fmla="*/ 1219 w 5031"/>
                <a:gd name="T37" fmla="*/ 3468 h 5031"/>
                <a:gd name="T38" fmla="*/ 1188 w 5031"/>
                <a:gd name="T39" fmla="*/ 3405 h 5031"/>
                <a:gd name="T40" fmla="*/ 1219 w 5031"/>
                <a:gd name="T41" fmla="*/ 3343 h 5031"/>
                <a:gd name="T42" fmla="*/ 2718 w 5031"/>
                <a:gd name="T43" fmla="*/ 1844 h 5031"/>
                <a:gd name="T44" fmla="*/ 2344 w 5031"/>
                <a:gd name="T45" fmla="*/ 1469 h 5031"/>
                <a:gd name="T46" fmla="*/ 2344 w 5031"/>
                <a:gd name="T47" fmla="*/ 1406 h 5031"/>
                <a:gd name="T48" fmla="*/ 2406 w 5031"/>
                <a:gd name="T49" fmla="*/ 1344 h 5031"/>
                <a:gd name="T50" fmla="*/ 3749 w 5031"/>
                <a:gd name="T51" fmla="*/ 1188 h 5031"/>
                <a:gd name="T52" fmla="*/ 3812 w 5031"/>
                <a:gd name="T53" fmla="*/ 1219 h 5031"/>
                <a:gd name="T54" fmla="*/ 3843 w 5031"/>
                <a:gd name="T55" fmla="*/ 1281 h 5031"/>
                <a:gd name="T56" fmla="*/ 3687 w 5031"/>
                <a:gd name="T57" fmla="*/ 2624 h 5031"/>
                <a:gd name="T58" fmla="*/ 3687 w 5031"/>
                <a:gd name="T59" fmla="*/ 2624 h 5031"/>
                <a:gd name="T60" fmla="*/ 3687 w 5031"/>
                <a:gd name="T61" fmla="*/ 2624 h 5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31" h="5031">
                  <a:moveTo>
                    <a:pt x="4905" y="0"/>
                  </a:moveTo>
                  <a:lnTo>
                    <a:pt x="4905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62" y="0"/>
                    <a:pt x="0" y="62"/>
                    <a:pt x="0" y="125"/>
                  </a:cubicBezTo>
                  <a:cubicBezTo>
                    <a:pt x="0" y="4905"/>
                    <a:pt x="0" y="4905"/>
                    <a:pt x="0" y="4905"/>
                  </a:cubicBezTo>
                  <a:cubicBezTo>
                    <a:pt x="0" y="4968"/>
                    <a:pt x="62" y="5030"/>
                    <a:pt x="125" y="5030"/>
                  </a:cubicBezTo>
                  <a:cubicBezTo>
                    <a:pt x="4905" y="5030"/>
                    <a:pt x="4905" y="5030"/>
                    <a:pt x="4905" y="5030"/>
                  </a:cubicBezTo>
                  <a:cubicBezTo>
                    <a:pt x="4968" y="5030"/>
                    <a:pt x="5030" y="4968"/>
                    <a:pt x="5030" y="4905"/>
                  </a:cubicBezTo>
                  <a:cubicBezTo>
                    <a:pt x="5030" y="125"/>
                    <a:pt x="5030" y="125"/>
                    <a:pt x="5030" y="125"/>
                  </a:cubicBezTo>
                  <a:cubicBezTo>
                    <a:pt x="5030" y="62"/>
                    <a:pt x="4968" y="0"/>
                    <a:pt x="4905" y="0"/>
                  </a:cubicBezTo>
                  <a:close/>
                  <a:moveTo>
                    <a:pt x="3687" y="2624"/>
                  </a:moveTo>
                  <a:lnTo>
                    <a:pt x="3687" y="2624"/>
                  </a:lnTo>
                  <a:cubicBezTo>
                    <a:pt x="3687" y="2655"/>
                    <a:pt x="3655" y="2687"/>
                    <a:pt x="3624" y="2687"/>
                  </a:cubicBezTo>
                  <a:cubicBezTo>
                    <a:pt x="3593" y="2687"/>
                    <a:pt x="3562" y="2687"/>
                    <a:pt x="3562" y="2687"/>
                  </a:cubicBezTo>
                  <a:cubicBezTo>
                    <a:pt x="3187" y="2313"/>
                    <a:pt x="3187" y="2313"/>
                    <a:pt x="3187" y="2313"/>
                  </a:cubicBezTo>
                  <a:cubicBezTo>
                    <a:pt x="1688" y="3812"/>
                    <a:pt x="1688" y="3812"/>
                    <a:pt x="1688" y="3812"/>
                  </a:cubicBezTo>
                  <a:cubicBezTo>
                    <a:pt x="1656" y="3812"/>
                    <a:pt x="1625" y="3843"/>
                    <a:pt x="1625" y="3843"/>
                  </a:cubicBezTo>
                  <a:cubicBezTo>
                    <a:pt x="1594" y="3843"/>
                    <a:pt x="1594" y="3812"/>
                    <a:pt x="1563" y="3812"/>
                  </a:cubicBezTo>
                  <a:cubicBezTo>
                    <a:pt x="1219" y="3468"/>
                    <a:pt x="1219" y="3468"/>
                    <a:pt x="1219" y="3468"/>
                  </a:cubicBezTo>
                  <a:cubicBezTo>
                    <a:pt x="1219" y="3437"/>
                    <a:pt x="1188" y="3437"/>
                    <a:pt x="1188" y="3405"/>
                  </a:cubicBezTo>
                  <a:cubicBezTo>
                    <a:pt x="1188" y="3374"/>
                    <a:pt x="1219" y="3374"/>
                    <a:pt x="1219" y="3343"/>
                  </a:cubicBezTo>
                  <a:cubicBezTo>
                    <a:pt x="2718" y="1844"/>
                    <a:pt x="2718" y="1844"/>
                    <a:pt x="2718" y="1844"/>
                  </a:cubicBezTo>
                  <a:cubicBezTo>
                    <a:pt x="2344" y="1469"/>
                    <a:pt x="2344" y="1469"/>
                    <a:pt x="2344" y="1469"/>
                  </a:cubicBezTo>
                  <a:cubicBezTo>
                    <a:pt x="2344" y="1469"/>
                    <a:pt x="2313" y="1438"/>
                    <a:pt x="2344" y="1406"/>
                  </a:cubicBezTo>
                  <a:cubicBezTo>
                    <a:pt x="2344" y="1375"/>
                    <a:pt x="2375" y="1344"/>
                    <a:pt x="2406" y="1344"/>
                  </a:cubicBezTo>
                  <a:cubicBezTo>
                    <a:pt x="3749" y="1188"/>
                    <a:pt x="3749" y="1188"/>
                    <a:pt x="3749" y="1188"/>
                  </a:cubicBezTo>
                  <a:cubicBezTo>
                    <a:pt x="3780" y="1188"/>
                    <a:pt x="3780" y="1188"/>
                    <a:pt x="3812" y="1219"/>
                  </a:cubicBezTo>
                  <a:cubicBezTo>
                    <a:pt x="3812" y="1250"/>
                    <a:pt x="3843" y="1250"/>
                    <a:pt x="3843" y="1281"/>
                  </a:cubicBezTo>
                  <a:lnTo>
                    <a:pt x="3687" y="2624"/>
                  </a:lnTo>
                  <a:close/>
                  <a:moveTo>
                    <a:pt x="3687" y="2624"/>
                  </a:moveTo>
                  <a:lnTo>
                    <a:pt x="3687" y="26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grpSp>
        <p:nvGrpSpPr>
          <p:cNvPr id="6" name="Group 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GrpSpPr/>
          <p:nvPr/>
        </p:nvGrpSpPr>
        <p:grpSpPr>
          <a:xfrm>
            <a:off x="1466025" y="4896770"/>
            <a:ext cx="1466425" cy="396105"/>
            <a:chOff x="2928874" y="9793541"/>
            <a:chExt cx="2932850" cy="792209"/>
          </a:xfrm>
        </p:grpSpPr>
        <p:sp>
          <p:nvSpPr>
            <p:cNvPr id="95" name="Round Same Side Corner Rectangle 94"/>
            <p:cNvSpPr/>
            <p:nvPr/>
          </p:nvSpPr>
          <p:spPr>
            <a:xfrm rot="5400000">
              <a:off x="4048484" y="8673931"/>
              <a:ext cx="693629" cy="293285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96" name="Freeform 11"/>
            <p:cNvSpPr>
              <a:spLocks/>
            </p:cNvSpPr>
            <p:nvPr/>
          </p:nvSpPr>
          <p:spPr bwMode="auto">
            <a:xfrm>
              <a:off x="2928878" y="9800694"/>
              <a:ext cx="698763" cy="686467"/>
            </a:xfrm>
            <a:custGeom>
              <a:avLst/>
              <a:gdLst>
                <a:gd name="T0" fmla="*/ 44 w 87"/>
                <a:gd name="T1" fmla="*/ 0 h 87"/>
                <a:gd name="T2" fmla="*/ 0 w 87"/>
                <a:gd name="T3" fmla="*/ 44 h 87"/>
                <a:gd name="T4" fmla="*/ 44 w 87"/>
                <a:gd name="T5" fmla="*/ 87 h 87"/>
                <a:gd name="T6" fmla="*/ 87 w 87"/>
                <a:gd name="T7" fmla="*/ 87 h 87"/>
                <a:gd name="T8" fmla="*/ 87 w 87"/>
                <a:gd name="T9" fmla="*/ 44 h 87"/>
                <a:gd name="T10" fmla="*/ 44 w 87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cubicBezTo>
                    <a:pt x="19" y="0"/>
                    <a:pt x="0" y="20"/>
                    <a:pt x="0" y="44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20"/>
                    <a:pt x="68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09710" tIns="54855" rIns="109710" bIns="5485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502640" y="9810191"/>
              <a:ext cx="2289784" cy="775559"/>
            </a:xfrm>
            <a:prstGeom prst="rect">
              <a:avLst/>
            </a:prstGeom>
          </p:spPr>
          <p:txBody>
            <a:bodyPr wrap="none" lIns="109710" tIns="54855" rIns="109710" bIns="54855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 smtClean="0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拒绝</a:t>
              </a:r>
              <a:r>
                <a:rPr kumimoji="0" lang="zh-CN" altLang="en-US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Lato Regular"/>
                  <a:sym typeface="Calibri" panose="020F0502020204030204" pitchFamily="34" charset="0"/>
                </a:rPr>
                <a:t>欺诈</a:t>
              </a:r>
              <a:endParaRPr kumimoji="0" lang="bg-BG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endParaRPr>
            </a:p>
          </p:txBody>
        </p:sp>
        <p:sp>
          <p:nvSpPr>
            <p:cNvPr id="103" name="Freeform 4"/>
            <p:cNvSpPr>
              <a:spLocks noChangeArrowheads="1"/>
            </p:cNvSpPr>
            <p:nvPr/>
          </p:nvSpPr>
          <p:spPr bwMode="auto">
            <a:xfrm>
              <a:off x="3119426" y="9975251"/>
              <a:ext cx="335246" cy="335334"/>
            </a:xfrm>
            <a:custGeom>
              <a:avLst/>
              <a:gdLst>
                <a:gd name="T0" fmla="*/ 2374 w 2594"/>
                <a:gd name="T1" fmla="*/ 0 h 2594"/>
                <a:gd name="T2" fmla="*/ 2374 w 2594"/>
                <a:gd name="T3" fmla="*/ 0 h 2594"/>
                <a:gd name="T4" fmla="*/ 219 w 2594"/>
                <a:gd name="T5" fmla="*/ 0 h 2594"/>
                <a:gd name="T6" fmla="*/ 0 w 2594"/>
                <a:gd name="T7" fmla="*/ 219 h 2594"/>
                <a:gd name="T8" fmla="*/ 0 w 2594"/>
                <a:gd name="T9" fmla="*/ 2374 h 2594"/>
                <a:gd name="T10" fmla="*/ 219 w 2594"/>
                <a:gd name="T11" fmla="*/ 2593 h 2594"/>
                <a:gd name="T12" fmla="*/ 2374 w 2594"/>
                <a:gd name="T13" fmla="*/ 2593 h 2594"/>
                <a:gd name="T14" fmla="*/ 2593 w 2594"/>
                <a:gd name="T15" fmla="*/ 2374 h 2594"/>
                <a:gd name="T16" fmla="*/ 2593 w 2594"/>
                <a:gd name="T17" fmla="*/ 219 h 2594"/>
                <a:gd name="T18" fmla="*/ 2374 w 2594"/>
                <a:gd name="T19" fmla="*/ 0 h 2594"/>
                <a:gd name="T20" fmla="*/ 2249 w 2594"/>
                <a:gd name="T21" fmla="*/ 250 h 2594"/>
                <a:gd name="T22" fmla="*/ 2249 w 2594"/>
                <a:gd name="T23" fmla="*/ 250 h 2594"/>
                <a:gd name="T24" fmla="*/ 2343 w 2594"/>
                <a:gd name="T25" fmla="*/ 313 h 2594"/>
                <a:gd name="T26" fmla="*/ 2249 w 2594"/>
                <a:gd name="T27" fmla="*/ 407 h 2594"/>
                <a:gd name="T28" fmla="*/ 2156 w 2594"/>
                <a:gd name="T29" fmla="*/ 313 h 2594"/>
                <a:gd name="T30" fmla="*/ 2249 w 2594"/>
                <a:gd name="T31" fmla="*/ 250 h 2594"/>
                <a:gd name="T32" fmla="*/ 1937 w 2594"/>
                <a:gd name="T33" fmla="*/ 250 h 2594"/>
                <a:gd name="T34" fmla="*/ 1937 w 2594"/>
                <a:gd name="T35" fmla="*/ 250 h 2594"/>
                <a:gd name="T36" fmla="*/ 2031 w 2594"/>
                <a:gd name="T37" fmla="*/ 313 h 2594"/>
                <a:gd name="T38" fmla="*/ 1937 w 2594"/>
                <a:gd name="T39" fmla="*/ 407 h 2594"/>
                <a:gd name="T40" fmla="*/ 1843 w 2594"/>
                <a:gd name="T41" fmla="*/ 313 h 2594"/>
                <a:gd name="T42" fmla="*/ 1937 w 2594"/>
                <a:gd name="T43" fmla="*/ 250 h 2594"/>
                <a:gd name="T44" fmla="*/ 2343 w 2594"/>
                <a:gd name="T45" fmla="*/ 2343 h 2594"/>
                <a:gd name="T46" fmla="*/ 2343 w 2594"/>
                <a:gd name="T47" fmla="*/ 2343 h 2594"/>
                <a:gd name="T48" fmla="*/ 250 w 2594"/>
                <a:gd name="T49" fmla="*/ 2343 h 2594"/>
                <a:gd name="T50" fmla="*/ 250 w 2594"/>
                <a:gd name="T51" fmla="*/ 625 h 2594"/>
                <a:gd name="T52" fmla="*/ 2343 w 2594"/>
                <a:gd name="T53" fmla="*/ 625 h 2594"/>
                <a:gd name="T54" fmla="*/ 2343 w 2594"/>
                <a:gd name="T55" fmla="*/ 2343 h 2594"/>
                <a:gd name="T56" fmla="*/ 594 w 2594"/>
                <a:gd name="T57" fmla="*/ 2093 h 2594"/>
                <a:gd name="T58" fmla="*/ 594 w 2594"/>
                <a:gd name="T59" fmla="*/ 2093 h 2594"/>
                <a:gd name="T60" fmla="*/ 1999 w 2594"/>
                <a:gd name="T61" fmla="*/ 2093 h 2594"/>
                <a:gd name="T62" fmla="*/ 2031 w 2594"/>
                <a:gd name="T63" fmla="*/ 2062 h 2594"/>
                <a:gd name="T64" fmla="*/ 2031 w 2594"/>
                <a:gd name="T65" fmla="*/ 2031 h 2594"/>
                <a:gd name="T66" fmla="*/ 1343 w 2594"/>
                <a:gd name="T67" fmla="*/ 844 h 2594"/>
                <a:gd name="T68" fmla="*/ 1312 w 2594"/>
                <a:gd name="T69" fmla="*/ 813 h 2594"/>
                <a:gd name="T70" fmla="*/ 1250 w 2594"/>
                <a:gd name="T71" fmla="*/ 844 h 2594"/>
                <a:gd name="T72" fmla="*/ 563 w 2594"/>
                <a:gd name="T73" fmla="*/ 2031 h 2594"/>
                <a:gd name="T74" fmla="*/ 563 w 2594"/>
                <a:gd name="T75" fmla="*/ 2093 h 2594"/>
                <a:gd name="T76" fmla="*/ 594 w 2594"/>
                <a:gd name="T77" fmla="*/ 2093 h 2594"/>
                <a:gd name="T78" fmla="*/ 1374 w 2594"/>
                <a:gd name="T79" fmla="*/ 1937 h 2594"/>
                <a:gd name="T80" fmla="*/ 1374 w 2594"/>
                <a:gd name="T81" fmla="*/ 1937 h 2594"/>
                <a:gd name="T82" fmla="*/ 1343 w 2594"/>
                <a:gd name="T83" fmla="*/ 1968 h 2594"/>
                <a:gd name="T84" fmla="*/ 1250 w 2594"/>
                <a:gd name="T85" fmla="*/ 1968 h 2594"/>
                <a:gd name="T86" fmla="*/ 1219 w 2594"/>
                <a:gd name="T87" fmla="*/ 1937 h 2594"/>
                <a:gd name="T88" fmla="*/ 1219 w 2594"/>
                <a:gd name="T89" fmla="*/ 1843 h 2594"/>
                <a:gd name="T90" fmla="*/ 1250 w 2594"/>
                <a:gd name="T91" fmla="*/ 1812 h 2594"/>
                <a:gd name="T92" fmla="*/ 1343 w 2594"/>
                <a:gd name="T93" fmla="*/ 1812 h 2594"/>
                <a:gd name="T94" fmla="*/ 1374 w 2594"/>
                <a:gd name="T95" fmla="*/ 1843 h 2594"/>
                <a:gd name="T96" fmla="*/ 1374 w 2594"/>
                <a:gd name="T97" fmla="*/ 1937 h 2594"/>
                <a:gd name="T98" fmla="*/ 1219 w 2594"/>
                <a:gd name="T99" fmla="*/ 1125 h 2594"/>
                <a:gd name="T100" fmla="*/ 1219 w 2594"/>
                <a:gd name="T101" fmla="*/ 1125 h 2594"/>
                <a:gd name="T102" fmla="*/ 1374 w 2594"/>
                <a:gd name="T103" fmla="*/ 1125 h 2594"/>
                <a:gd name="T104" fmla="*/ 1406 w 2594"/>
                <a:gd name="T105" fmla="*/ 1157 h 2594"/>
                <a:gd name="T106" fmla="*/ 1374 w 2594"/>
                <a:gd name="T107" fmla="*/ 1718 h 2594"/>
                <a:gd name="T108" fmla="*/ 1343 w 2594"/>
                <a:gd name="T109" fmla="*/ 1749 h 2594"/>
                <a:gd name="T110" fmla="*/ 1250 w 2594"/>
                <a:gd name="T111" fmla="*/ 1749 h 2594"/>
                <a:gd name="T112" fmla="*/ 1219 w 2594"/>
                <a:gd name="T113" fmla="*/ 1718 h 2594"/>
                <a:gd name="T114" fmla="*/ 1219 w 2594"/>
                <a:gd name="T115" fmla="*/ 1157 h 2594"/>
                <a:gd name="T116" fmla="*/ 1219 w 2594"/>
                <a:gd name="T117" fmla="*/ 1125 h 2594"/>
                <a:gd name="T118" fmla="*/ 1219 w 2594"/>
                <a:gd name="T119" fmla="*/ 1125 h 2594"/>
                <a:gd name="T120" fmla="*/ 1219 w 2594"/>
                <a:gd name="T121" fmla="*/ 1125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94" h="2594">
                  <a:moveTo>
                    <a:pt x="2374" y="0"/>
                  </a:moveTo>
                  <a:lnTo>
                    <a:pt x="2374" y="0"/>
                  </a:lnTo>
                  <a:cubicBezTo>
                    <a:pt x="219" y="0"/>
                    <a:pt x="219" y="0"/>
                    <a:pt x="219" y="0"/>
                  </a:cubicBezTo>
                  <a:cubicBezTo>
                    <a:pt x="94" y="0"/>
                    <a:pt x="0" y="94"/>
                    <a:pt x="0" y="219"/>
                  </a:cubicBezTo>
                  <a:cubicBezTo>
                    <a:pt x="0" y="2374"/>
                    <a:pt x="0" y="2374"/>
                    <a:pt x="0" y="2374"/>
                  </a:cubicBezTo>
                  <a:cubicBezTo>
                    <a:pt x="0" y="2499"/>
                    <a:pt x="94" y="2593"/>
                    <a:pt x="219" y="2593"/>
                  </a:cubicBezTo>
                  <a:cubicBezTo>
                    <a:pt x="2374" y="2593"/>
                    <a:pt x="2374" y="2593"/>
                    <a:pt x="2374" y="2593"/>
                  </a:cubicBezTo>
                  <a:cubicBezTo>
                    <a:pt x="2499" y="2593"/>
                    <a:pt x="2593" y="2499"/>
                    <a:pt x="2593" y="2374"/>
                  </a:cubicBezTo>
                  <a:cubicBezTo>
                    <a:pt x="2593" y="219"/>
                    <a:pt x="2593" y="219"/>
                    <a:pt x="2593" y="219"/>
                  </a:cubicBezTo>
                  <a:cubicBezTo>
                    <a:pt x="2593" y="94"/>
                    <a:pt x="2499" y="0"/>
                    <a:pt x="2374" y="0"/>
                  </a:cubicBezTo>
                  <a:close/>
                  <a:moveTo>
                    <a:pt x="2249" y="250"/>
                  </a:moveTo>
                  <a:lnTo>
                    <a:pt x="2249" y="250"/>
                  </a:lnTo>
                  <a:cubicBezTo>
                    <a:pt x="2312" y="250"/>
                    <a:pt x="2343" y="282"/>
                    <a:pt x="2343" y="313"/>
                  </a:cubicBezTo>
                  <a:cubicBezTo>
                    <a:pt x="2343" y="375"/>
                    <a:pt x="2312" y="407"/>
                    <a:pt x="2249" y="407"/>
                  </a:cubicBezTo>
                  <a:cubicBezTo>
                    <a:pt x="2187" y="407"/>
                    <a:pt x="2156" y="375"/>
                    <a:pt x="2156" y="313"/>
                  </a:cubicBezTo>
                  <a:cubicBezTo>
                    <a:pt x="2156" y="282"/>
                    <a:pt x="2187" y="250"/>
                    <a:pt x="2249" y="250"/>
                  </a:cubicBezTo>
                  <a:close/>
                  <a:moveTo>
                    <a:pt x="1937" y="250"/>
                  </a:moveTo>
                  <a:lnTo>
                    <a:pt x="1937" y="250"/>
                  </a:lnTo>
                  <a:cubicBezTo>
                    <a:pt x="1999" y="250"/>
                    <a:pt x="2031" y="282"/>
                    <a:pt x="2031" y="313"/>
                  </a:cubicBezTo>
                  <a:cubicBezTo>
                    <a:pt x="2031" y="375"/>
                    <a:pt x="1999" y="407"/>
                    <a:pt x="1937" y="407"/>
                  </a:cubicBezTo>
                  <a:cubicBezTo>
                    <a:pt x="1906" y="407"/>
                    <a:pt x="1843" y="375"/>
                    <a:pt x="1843" y="313"/>
                  </a:cubicBezTo>
                  <a:cubicBezTo>
                    <a:pt x="1843" y="282"/>
                    <a:pt x="1906" y="250"/>
                    <a:pt x="1937" y="250"/>
                  </a:cubicBezTo>
                  <a:close/>
                  <a:moveTo>
                    <a:pt x="2343" y="2343"/>
                  </a:moveTo>
                  <a:lnTo>
                    <a:pt x="2343" y="2343"/>
                  </a:lnTo>
                  <a:cubicBezTo>
                    <a:pt x="250" y="2343"/>
                    <a:pt x="250" y="2343"/>
                    <a:pt x="250" y="2343"/>
                  </a:cubicBezTo>
                  <a:cubicBezTo>
                    <a:pt x="250" y="625"/>
                    <a:pt x="250" y="625"/>
                    <a:pt x="250" y="625"/>
                  </a:cubicBezTo>
                  <a:cubicBezTo>
                    <a:pt x="2343" y="625"/>
                    <a:pt x="2343" y="625"/>
                    <a:pt x="2343" y="625"/>
                  </a:cubicBezTo>
                  <a:lnTo>
                    <a:pt x="2343" y="2343"/>
                  </a:lnTo>
                  <a:close/>
                  <a:moveTo>
                    <a:pt x="594" y="2093"/>
                  </a:moveTo>
                  <a:lnTo>
                    <a:pt x="594" y="2093"/>
                  </a:lnTo>
                  <a:cubicBezTo>
                    <a:pt x="1999" y="2093"/>
                    <a:pt x="1999" y="2093"/>
                    <a:pt x="1999" y="2093"/>
                  </a:cubicBezTo>
                  <a:cubicBezTo>
                    <a:pt x="2031" y="2093"/>
                    <a:pt x="2031" y="2093"/>
                    <a:pt x="2031" y="2062"/>
                  </a:cubicBezTo>
                  <a:lnTo>
                    <a:pt x="2031" y="2031"/>
                  </a:lnTo>
                  <a:cubicBezTo>
                    <a:pt x="1343" y="844"/>
                    <a:pt x="1343" y="844"/>
                    <a:pt x="1343" y="844"/>
                  </a:cubicBezTo>
                  <a:cubicBezTo>
                    <a:pt x="1343" y="813"/>
                    <a:pt x="1312" y="813"/>
                    <a:pt x="1312" y="813"/>
                  </a:cubicBezTo>
                  <a:cubicBezTo>
                    <a:pt x="1281" y="813"/>
                    <a:pt x="1281" y="813"/>
                    <a:pt x="1250" y="844"/>
                  </a:cubicBezTo>
                  <a:cubicBezTo>
                    <a:pt x="563" y="2031"/>
                    <a:pt x="563" y="2031"/>
                    <a:pt x="563" y="2031"/>
                  </a:cubicBezTo>
                  <a:cubicBezTo>
                    <a:pt x="563" y="2062"/>
                    <a:pt x="563" y="2062"/>
                    <a:pt x="563" y="2093"/>
                  </a:cubicBezTo>
                  <a:lnTo>
                    <a:pt x="594" y="2093"/>
                  </a:lnTo>
                  <a:close/>
                  <a:moveTo>
                    <a:pt x="1374" y="1937"/>
                  </a:moveTo>
                  <a:lnTo>
                    <a:pt x="1374" y="1937"/>
                  </a:lnTo>
                  <a:cubicBezTo>
                    <a:pt x="1374" y="1968"/>
                    <a:pt x="1374" y="1968"/>
                    <a:pt x="1343" y="1968"/>
                  </a:cubicBezTo>
                  <a:cubicBezTo>
                    <a:pt x="1250" y="1968"/>
                    <a:pt x="1250" y="1968"/>
                    <a:pt x="1250" y="1968"/>
                  </a:cubicBezTo>
                  <a:cubicBezTo>
                    <a:pt x="1219" y="1968"/>
                    <a:pt x="1219" y="1968"/>
                    <a:pt x="1219" y="1937"/>
                  </a:cubicBezTo>
                  <a:cubicBezTo>
                    <a:pt x="1219" y="1843"/>
                    <a:pt x="1219" y="1843"/>
                    <a:pt x="1219" y="1843"/>
                  </a:cubicBezTo>
                  <a:cubicBezTo>
                    <a:pt x="1219" y="1812"/>
                    <a:pt x="1219" y="1812"/>
                    <a:pt x="1250" y="1812"/>
                  </a:cubicBezTo>
                  <a:cubicBezTo>
                    <a:pt x="1343" y="1812"/>
                    <a:pt x="1343" y="1812"/>
                    <a:pt x="1343" y="1812"/>
                  </a:cubicBezTo>
                  <a:cubicBezTo>
                    <a:pt x="1374" y="1812"/>
                    <a:pt x="1374" y="1812"/>
                    <a:pt x="1374" y="1843"/>
                  </a:cubicBezTo>
                  <a:lnTo>
                    <a:pt x="1374" y="1937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ubicBezTo>
                    <a:pt x="1374" y="1125"/>
                    <a:pt x="1374" y="1125"/>
                    <a:pt x="1374" y="1125"/>
                  </a:cubicBezTo>
                  <a:lnTo>
                    <a:pt x="1406" y="1157"/>
                  </a:lnTo>
                  <a:cubicBezTo>
                    <a:pt x="1374" y="1718"/>
                    <a:pt x="1374" y="1718"/>
                    <a:pt x="1374" y="1718"/>
                  </a:cubicBezTo>
                  <a:cubicBezTo>
                    <a:pt x="1374" y="1749"/>
                    <a:pt x="1374" y="1749"/>
                    <a:pt x="1343" y="1749"/>
                  </a:cubicBezTo>
                  <a:cubicBezTo>
                    <a:pt x="1250" y="1749"/>
                    <a:pt x="1250" y="1749"/>
                    <a:pt x="1250" y="1749"/>
                  </a:cubicBezTo>
                  <a:cubicBezTo>
                    <a:pt x="1219" y="1749"/>
                    <a:pt x="1219" y="1749"/>
                    <a:pt x="1219" y="1718"/>
                  </a:cubicBezTo>
                  <a:cubicBezTo>
                    <a:pt x="1219" y="1157"/>
                    <a:pt x="1219" y="1157"/>
                    <a:pt x="1219" y="1157"/>
                  </a:cubicBezTo>
                  <a:lnTo>
                    <a:pt x="1219" y="1125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  <a:sym typeface="Calibri" panose="020F0502020204030204" pitchFamily="34" charset="0"/>
              </a:endParaRPr>
            </a:p>
          </p:txBody>
        </p:sp>
      </p:grpSp>
      <p:sp>
        <p:nvSpPr>
          <p:cNvPr id="38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E1844EA4-B945-48AD-AA57-E9282F146F89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zh-CN" altLang="en-US" dirty="0" smtClean="0"/>
              <a:t>应用区块链技术的优势</a:t>
            </a:r>
            <a:endParaRPr lang="id-ID" dirty="0">
              <a:sym typeface="Calibri" panose="020F0502020204030204" pitchFamily="34" charset="0"/>
            </a:endParaRPr>
          </a:p>
        </p:txBody>
      </p:sp>
      <p:sp>
        <p:nvSpPr>
          <p:cNvPr id="39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61ED4497-2201-4050-B155-4F6F67DEB1B9}"/>
              </a:ext>
            </a:extLst>
          </p:cNvPr>
          <p:cNvSpPr txBox="1"/>
          <p:nvPr/>
        </p:nvSpPr>
        <p:spPr>
          <a:xfrm>
            <a:off x="3112742" y="888527"/>
            <a:ext cx="59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THE ADVANTAGES OF </a:t>
            </a:r>
            <a:r>
              <a:rPr kumimoji="0" lang="id-ID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BLOCKCHAIN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cxnSp>
        <p:nvCxnSpPr>
          <p:cNvPr id="40" name="直接连接符 3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C62EA8C3-A237-43B4-ADE7-0C63571D7F49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DB1B1A5F-6F0B-4D1C-8944-90B9D668C424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6637092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Straight Connector 279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CxnSpPr/>
          <p:nvPr/>
        </p:nvCxnSpPr>
        <p:spPr>
          <a:xfrm>
            <a:off x="4716911" y="2227973"/>
            <a:ext cx="0" cy="22279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CxnSpPr/>
          <p:nvPr/>
        </p:nvCxnSpPr>
        <p:spPr>
          <a:xfrm>
            <a:off x="7322655" y="2227973"/>
            <a:ext cx="0" cy="22279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3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 noChangeArrowheads="1"/>
          </p:cNvSpPr>
          <p:nvPr/>
        </p:nvSpPr>
        <p:spPr bwMode="auto">
          <a:xfrm>
            <a:off x="2173001" y="3301772"/>
            <a:ext cx="225127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lvl="0">
              <a:defRPr/>
            </a:pPr>
            <a:r>
              <a:rPr lang="zh-CN" altLang="en-US" sz="1600" dirty="0" smtClean="0">
                <a:latin typeface="+mn-ea"/>
                <a:ea typeface="+mn-ea"/>
              </a:rPr>
              <a:t>满足</a:t>
            </a:r>
            <a:r>
              <a:rPr lang="zh-CN" altLang="en-US" sz="1600" dirty="0">
                <a:latin typeface="+mn-ea"/>
                <a:ea typeface="+mn-ea"/>
              </a:rPr>
              <a:t>低交易费用，高并发</a:t>
            </a:r>
            <a:r>
              <a:rPr lang="zh-CN" altLang="en-US" sz="1600" dirty="0" smtClean="0">
                <a:latin typeface="+mn-ea"/>
                <a:ea typeface="+mn-ea"/>
              </a:rPr>
              <a:t>的商业级公有链逐渐发展成熟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241" name="TextBox 3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 noChangeArrowheads="1"/>
          </p:cNvSpPr>
          <p:nvPr/>
        </p:nvSpPr>
        <p:spPr bwMode="auto">
          <a:xfrm>
            <a:off x="4937050" y="3290538"/>
            <a:ext cx="238560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lvl="0">
              <a:defRPr/>
            </a:pPr>
            <a:r>
              <a:rPr lang="en-US" altLang="zh-CN" sz="1600" dirty="0" smtClean="0">
                <a:latin typeface="+mn-ea"/>
                <a:ea typeface="+mn-ea"/>
              </a:rPr>
              <a:t>FIL</a:t>
            </a:r>
            <a:r>
              <a:rPr lang="zh-CN" altLang="en-US" sz="1600" dirty="0" smtClean="0">
                <a:latin typeface="+mn-ea"/>
                <a:ea typeface="+mn-ea"/>
              </a:rPr>
              <a:t>六月开始挖矿，去中心化内容存储协议</a:t>
            </a:r>
            <a:r>
              <a:rPr lang="en-US" altLang="zh-CN" sz="1600" dirty="0" smtClean="0">
                <a:latin typeface="+mn-ea"/>
                <a:ea typeface="+mn-ea"/>
              </a:rPr>
              <a:t>IPFS</a:t>
            </a:r>
            <a:r>
              <a:rPr lang="zh-CN" altLang="en-US" sz="1600" dirty="0" smtClean="0">
                <a:latin typeface="+mn-ea"/>
                <a:ea typeface="+mn-ea"/>
              </a:rPr>
              <a:t>即将具备足够的节点以支持其全面落地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242" name="TextBox 3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 noChangeArrowheads="1"/>
          </p:cNvSpPr>
          <p:nvPr/>
        </p:nvSpPr>
        <p:spPr bwMode="auto">
          <a:xfrm>
            <a:off x="7716618" y="3290632"/>
            <a:ext cx="240032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lvl="0">
              <a:defRPr/>
            </a:pPr>
            <a:r>
              <a:rPr lang="en-US" altLang="zh-CN" sz="1600" dirty="0" smtClean="0">
                <a:latin typeface="+mn-ea"/>
                <a:ea typeface="+mn-ea"/>
              </a:rPr>
              <a:t>Raiden</a:t>
            </a:r>
            <a:r>
              <a:rPr lang="zh-CN" altLang="en-US" sz="1600" dirty="0" smtClean="0">
                <a:latin typeface="+mn-ea"/>
                <a:ea typeface="+mn-ea"/>
              </a:rPr>
              <a:t>等</a:t>
            </a:r>
            <a:r>
              <a:rPr lang="zh-CN" altLang="en-US" sz="1600" dirty="0">
                <a:latin typeface="+mn-ea"/>
                <a:ea typeface="+mn-ea"/>
              </a:rPr>
              <a:t>以太坊侧链技术趋于成熟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en-US" altLang="zh-CN" sz="1600" dirty="0" smtClean="0">
                <a:latin typeface="+mn-ea"/>
                <a:ea typeface="+mn-ea"/>
              </a:rPr>
              <a:t>Plasma</a:t>
            </a:r>
            <a:r>
              <a:rPr lang="zh-CN" altLang="en-US" sz="1600" dirty="0" smtClean="0">
                <a:latin typeface="+mn-ea"/>
                <a:ea typeface="+mn-ea"/>
              </a:rPr>
              <a:t>等扩容技术正在开发中，去中心化应用进入</a:t>
            </a:r>
            <a:r>
              <a:rPr lang="zh-CN" altLang="en-US" sz="1600" dirty="0">
                <a:latin typeface="+mn-ea"/>
                <a:ea typeface="+mn-ea"/>
              </a:rPr>
              <a:t>加速发展</a:t>
            </a:r>
            <a:r>
              <a:rPr lang="zh-CN" altLang="en-US" sz="1600" dirty="0" smtClean="0">
                <a:latin typeface="+mn-ea"/>
                <a:ea typeface="+mn-ea"/>
              </a:rPr>
              <a:t>期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243" name="TextBox 3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 noChangeArrowheads="1"/>
          </p:cNvSpPr>
          <p:nvPr/>
        </p:nvSpPr>
        <p:spPr bwMode="auto">
          <a:xfrm>
            <a:off x="2679914" y="2639836"/>
            <a:ext cx="1338828" cy="4385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公链成熟</a:t>
            </a:r>
            <a:endParaRPr kumimoji="0" lang="id-ID" sz="225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244" name="Rounded Rectangle 243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/>
          <p:nvPr/>
        </p:nvSpPr>
        <p:spPr>
          <a:xfrm>
            <a:off x="2402078" y="3067960"/>
            <a:ext cx="1903030" cy="548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45" name="TextBox 3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 noChangeArrowheads="1"/>
          </p:cNvSpPr>
          <p:nvPr/>
        </p:nvSpPr>
        <p:spPr bwMode="auto">
          <a:xfrm>
            <a:off x="5437759" y="2655224"/>
            <a:ext cx="1338828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50" b="1" dirty="0" smtClean="0">
                <a:solidFill>
                  <a:schemeClr val="accent2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存储稳定</a:t>
            </a:r>
            <a:endParaRPr kumimoji="0" lang="id-ID" sz="225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246" name="Rounded Rectangle 24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/>
          <p:nvPr/>
        </p:nvSpPr>
        <p:spPr>
          <a:xfrm>
            <a:off x="5156103" y="3083348"/>
            <a:ext cx="1903030" cy="5486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247" name="TextBox 3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>
            <a:spLocks noChangeArrowheads="1"/>
          </p:cNvSpPr>
          <p:nvPr/>
        </p:nvSpPr>
        <p:spPr bwMode="auto">
          <a:xfrm>
            <a:off x="8244560" y="2655224"/>
            <a:ext cx="1338828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  <a:sym typeface="Calibri" panose="020F0502020204030204" pitchFamily="34" charset="0"/>
              </a:rPr>
              <a:t>应用进化</a:t>
            </a:r>
            <a:endParaRPr kumimoji="0" lang="id-ID" sz="225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Regular"/>
              <a:sym typeface="Calibri" panose="020F0502020204030204" pitchFamily="34" charset="0"/>
            </a:endParaRPr>
          </a:p>
        </p:txBody>
      </p:sp>
      <p:sp>
        <p:nvSpPr>
          <p:cNvPr id="248" name="Rounded Rectangle 247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/>
          <p:nvPr/>
        </p:nvSpPr>
        <p:spPr>
          <a:xfrm>
            <a:off x="7955251" y="3083348"/>
            <a:ext cx="1903030" cy="5486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66" name="Freeform 74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 noChangeArrowheads="1"/>
          </p:cNvSpPr>
          <p:nvPr/>
        </p:nvSpPr>
        <p:spPr bwMode="auto">
          <a:xfrm>
            <a:off x="2972334" y="1860357"/>
            <a:ext cx="720526" cy="638179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67" name="Freeform 25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 noEditPoints="1"/>
          </p:cNvSpPr>
          <p:nvPr/>
        </p:nvSpPr>
        <p:spPr bwMode="auto">
          <a:xfrm>
            <a:off x="5786529" y="1838076"/>
            <a:ext cx="638119" cy="679221"/>
          </a:xfrm>
          <a:custGeom>
            <a:avLst/>
            <a:gdLst>
              <a:gd name="T0" fmla="*/ 1548 w 1548"/>
              <a:gd name="T1" fmla="*/ 1327 h 1648"/>
              <a:gd name="T2" fmla="*/ 1268 w 1548"/>
              <a:gd name="T3" fmla="*/ 1408 h 1648"/>
              <a:gd name="T4" fmla="*/ 1186 w 1548"/>
              <a:gd name="T5" fmla="*/ 1129 h 1648"/>
              <a:gd name="T6" fmla="*/ 1307 w 1548"/>
              <a:gd name="T7" fmla="*/ 1195 h 1648"/>
              <a:gd name="T8" fmla="*/ 1388 w 1548"/>
              <a:gd name="T9" fmla="*/ 893 h 1648"/>
              <a:gd name="T10" fmla="*/ 1018 w 1548"/>
              <a:gd name="T11" fmla="*/ 327 h 1648"/>
              <a:gd name="T12" fmla="*/ 1061 w 1548"/>
              <a:gd name="T13" fmla="*/ 195 h 1648"/>
              <a:gd name="T14" fmla="*/ 1526 w 1548"/>
              <a:gd name="T15" fmla="*/ 893 h 1648"/>
              <a:gd name="T16" fmla="*/ 1428 w 1548"/>
              <a:gd name="T17" fmla="*/ 1261 h 1648"/>
              <a:gd name="T18" fmla="*/ 1548 w 1548"/>
              <a:gd name="T19" fmla="*/ 1327 h 1648"/>
              <a:gd name="T20" fmla="*/ 770 w 1548"/>
              <a:gd name="T21" fmla="*/ 1511 h 1648"/>
              <a:gd name="T22" fmla="*/ 235 w 1548"/>
              <a:gd name="T23" fmla="*/ 1200 h 1648"/>
              <a:gd name="T24" fmla="*/ 357 w 1548"/>
              <a:gd name="T25" fmla="*/ 1130 h 1648"/>
              <a:gd name="T26" fmla="*/ 75 w 1548"/>
              <a:gd name="T27" fmla="*/ 1055 h 1648"/>
              <a:gd name="T28" fmla="*/ 0 w 1548"/>
              <a:gd name="T29" fmla="*/ 1336 h 1648"/>
              <a:gd name="T30" fmla="*/ 116 w 1548"/>
              <a:gd name="T31" fmla="*/ 1269 h 1648"/>
              <a:gd name="T32" fmla="*/ 770 w 1548"/>
              <a:gd name="T33" fmla="*/ 1648 h 1648"/>
              <a:gd name="T34" fmla="*/ 1180 w 1548"/>
              <a:gd name="T35" fmla="*/ 1527 h 1648"/>
              <a:gd name="T36" fmla="*/ 1095 w 1548"/>
              <a:gd name="T37" fmla="*/ 1418 h 1648"/>
              <a:gd name="T38" fmla="*/ 770 w 1548"/>
              <a:gd name="T39" fmla="*/ 1511 h 1648"/>
              <a:gd name="T40" fmla="*/ 153 w 1548"/>
              <a:gd name="T41" fmla="*/ 901 h 1648"/>
              <a:gd name="T42" fmla="*/ 152 w 1548"/>
              <a:gd name="T43" fmla="*/ 893 h 1648"/>
              <a:gd name="T44" fmla="*/ 702 w 1548"/>
              <a:gd name="T45" fmla="*/ 279 h 1648"/>
              <a:gd name="T46" fmla="*/ 702 w 1548"/>
              <a:gd name="T47" fmla="*/ 412 h 1648"/>
              <a:gd name="T48" fmla="*/ 908 w 1548"/>
              <a:gd name="T49" fmla="*/ 206 h 1648"/>
              <a:gd name="T50" fmla="*/ 702 w 1548"/>
              <a:gd name="T51" fmla="*/ 0 h 1648"/>
              <a:gd name="T52" fmla="*/ 702 w 1548"/>
              <a:gd name="T53" fmla="*/ 141 h 1648"/>
              <a:gd name="T54" fmla="*/ 15 w 1548"/>
              <a:gd name="T55" fmla="*/ 893 h 1648"/>
              <a:gd name="T56" fmla="*/ 16 w 1548"/>
              <a:gd name="T57" fmla="*/ 920 h 1648"/>
              <a:gd name="T58" fmla="*/ 153 w 1548"/>
              <a:gd name="T59" fmla="*/ 901 h 1648"/>
              <a:gd name="T60" fmla="*/ 573 w 1548"/>
              <a:gd name="T61" fmla="*/ 862 h 1648"/>
              <a:gd name="T62" fmla="*/ 602 w 1548"/>
              <a:gd name="T63" fmla="*/ 1039 h 1648"/>
              <a:gd name="T64" fmla="*/ 860 w 1548"/>
              <a:gd name="T65" fmla="*/ 830 h 1648"/>
              <a:gd name="T66" fmla="*/ 592 w 1548"/>
              <a:gd name="T67" fmla="*/ 1305 h 1648"/>
              <a:gd name="T68" fmla="*/ 661 w 1548"/>
              <a:gd name="T69" fmla="*/ 1305 h 1648"/>
              <a:gd name="T70" fmla="*/ 695 w 1548"/>
              <a:gd name="T71" fmla="*/ 1103 h 1648"/>
              <a:gd name="T72" fmla="*/ 887 w 1548"/>
              <a:gd name="T73" fmla="*/ 1061 h 1648"/>
              <a:gd name="T74" fmla="*/ 1170 w 1548"/>
              <a:gd name="T75" fmla="*/ 679 h 1648"/>
              <a:gd name="T76" fmla="*/ 573 w 1548"/>
              <a:gd name="T77" fmla="*/ 86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48" h="1648">
                <a:moveTo>
                  <a:pt x="1548" y="1327"/>
                </a:moveTo>
                <a:cubicBezTo>
                  <a:pt x="1268" y="1408"/>
                  <a:pt x="1268" y="1408"/>
                  <a:pt x="1268" y="1408"/>
                </a:cubicBezTo>
                <a:cubicBezTo>
                  <a:pt x="1186" y="1129"/>
                  <a:pt x="1186" y="1129"/>
                  <a:pt x="1186" y="1129"/>
                </a:cubicBezTo>
                <a:cubicBezTo>
                  <a:pt x="1307" y="1195"/>
                  <a:pt x="1307" y="1195"/>
                  <a:pt x="1307" y="1195"/>
                </a:cubicBezTo>
                <a:cubicBezTo>
                  <a:pt x="1358" y="1105"/>
                  <a:pt x="1388" y="1003"/>
                  <a:pt x="1388" y="893"/>
                </a:cubicBezTo>
                <a:cubicBezTo>
                  <a:pt x="1388" y="640"/>
                  <a:pt x="1236" y="422"/>
                  <a:pt x="1018" y="327"/>
                </a:cubicBezTo>
                <a:cubicBezTo>
                  <a:pt x="1061" y="195"/>
                  <a:pt x="1061" y="195"/>
                  <a:pt x="1061" y="195"/>
                </a:cubicBezTo>
                <a:cubicBezTo>
                  <a:pt x="1334" y="309"/>
                  <a:pt x="1526" y="578"/>
                  <a:pt x="1526" y="893"/>
                </a:cubicBezTo>
                <a:cubicBezTo>
                  <a:pt x="1526" y="1027"/>
                  <a:pt x="1490" y="1152"/>
                  <a:pt x="1428" y="1261"/>
                </a:cubicBezTo>
                <a:lnTo>
                  <a:pt x="1548" y="1327"/>
                </a:lnTo>
                <a:close/>
                <a:moveTo>
                  <a:pt x="770" y="1511"/>
                </a:moveTo>
                <a:cubicBezTo>
                  <a:pt x="542" y="1511"/>
                  <a:pt x="342" y="1385"/>
                  <a:pt x="235" y="1200"/>
                </a:cubicBezTo>
                <a:cubicBezTo>
                  <a:pt x="357" y="1130"/>
                  <a:pt x="357" y="1130"/>
                  <a:pt x="357" y="1130"/>
                </a:cubicBezTo>
                <a:cubicBezTo>
                  <a:pt x="75" y="1055"/>
                  <a:pt x="75" y="1055"/>
                  <a:pt x="75" y="1055"/>
                </a:cubicBezTo>
                <a:cubicBezTo>
                  <a:pt x="0" y="1336"/>
                  <a:pt x="0" y="1336"/>
                  <a:pt x="0" y="1336"/>
                </a:cubicBezTo>
                <a:cubicBezTo>
                  <a:pt x="116" y="1269"/>
                  <a:pt x="116" y="1269"/>
                  <a:pt x="116" y="1269"/>
                </a:cubicBezTo>
                <a:cubicBezTo>
                  <a:pt x="247" y="1495"/>
                  <a:pt x="490" y="1648"/>
                  <a:pt x="770" y="1648"/>
                </a:cubicBezTo>
                <a:cubicBezTo>
                  <a:pt x="922" y="1648"/>
                  <a:pt x="1062" y="1603"/>
                  <a:pt x="1180" y="1527"/>
                </a:cubicBezTo>
                <a:cubicBezTo>
                  <a:pt x="1095" y="1418"/>
                  <a:pt x="1095" y="1418"/>
                  <a:pt x="1095" y="1418"/>
                </a:cubicBezTo>
                <a:cubicBezTo>
                  <a:pt x="1001" y="1476"/>
                  <a:pt x="890" y="1511"/>
                  <a:pt x="770" y="1511"/>
                </a:cubicBezTo>
                <a:close/>
                <a:moveTo>
                  <a:pt x="153" y="901"/>
                </a:moveTo>
                <a:cubicBezTo>
                  <a:pt x="153" y="898"/>
                  <a:pt x="152" y="896"/>
                  <a:pt x="152" y="893"/>
                </a:cubicBezTo>
                <a:cubicBezTo>
                  <a:pt x="152" y="575"/>
                  <a:pt x="393" y="314"/>
                  <a:pt x="702" y="279"/>
                </a:cubicBezTo>
                <a:cubicBezTo>
                  <a:pt x="702" y="412"/>
                  <a:pt x="702" y="412"/>
                  <a:pt x="702" y="412"/>
                </a:cubicBezTo>
                <a:cubicBezTo>
                  <a:pt x="908" y="206"/>
                  <a:pt x="908" y="206"/>
                  <a:pt x="908" y="206"/>
                </a:cubicBezTo>
                <a:cubicBezTo>
                  <a:pt x="702" y="0"/>
                  <a:pt x="702" y="0"/>
                  <a:pt x="702" y="0"/>
                </a:cubicBezTo>
                <a:cubicBezTo>
                  <a:pt x="702" y="141"/>
                  <a:pt x="702" y="141"/>
                  <a:pt x="702" y="141"/>
                </a:cubicBezTo>
                <a:cubicBezTo>
                  <a:pt x="317" y="175"/>
                  <a:pt x="15" y="499"/>
                  <a:pt x="15" y="893"/>
                </a:cubicBezTo>
                <a:cubicBezTo>
                  <a:pt x="15" y="902"/>
                  <a:pt x="16" y="911"/>
                  <a:pt x="16" y="920"/>
                </a:cubicBezTo>
                <a:lnTo>
                  <a:pt x="153" y="901"/>
                </a:lnTo>
                <a:close/>
                <a:moveTo>
                  <a:pt x="573" y="862"/>
                </a:moveTo>
                <a:cubicBezTo>
                  <a:pt x="556" y="922"/>
                  <a:pt x="563" y="984"/>
                  <a:pt x="602" y="1039"/>
                </a:cubicBezTo>
                <a:cubicBezTo>
                  <a:pt x="664" y="947"/>
                  <a:pt x="780" y="849"/>
                  <a:pt x="860" y="830"/>
                </a:cubicBezTo>
                <a:cubicBezTo>
                  <a:pt x="696" y="949"/>
                  <a:pt x="604" y="1116"/>
                  <a:pt x="592" y="1305"/>
                </a:cubicBezTo>
                <a:cubicBezTo>
                  <a:pt x="661" y="1305"/>
                  <a:pt x="661" y="1305"/>
                  <a:pt x="661" y="1305"/>
                </a:cubicBezTo>
                <a:cubicBezTo>
                  <a:pt x="660" y="1233"/>
                  <a:pt x="670" y="1144"/>
                  <a:pt x="695" y="1103"/>
                </a:cubicBezTo>
                <a:cubicBezTo>
                  <a:pt x="758" y="1124"/>
                  <a:pt x="827" y="1112"/>
                  <a:pt x="887" y="1061"/>
                </a:cubicBezTo>
                <a:cubicBezTo>
                  <a:pt x="1006" y="961"/>
                  <a:pt x="961" y="708"/>
                  <a:pt x="1170" y="679"/>
                </a:cubicBezTo>
                <a:cubicBezTo>
                  <a:pt x="890" y="526"/>
                  <a:pt x="624" y="688"/>
                  <a:pt x="573" y="8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68" name="Freeform 102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>
            <a:spLocks noChangeArrowheads="1"/>
          </p:cNvSpPr>
          <p:nvPr/>
        </p:nvSpPr>
        <p:spPr bwMode="auto">
          <a:xfrm>
            <a:off x="8526993" y="1871497"/>
            <a:ext cx="714007" cy="638179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69" name="TextBox 1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/>
          <p:cNvSpPr txBox="1"/>
          <p:nvPr/>
        </p:nvSpPr>
        <p:spPr>
          <a:xfrm>
            <a:off x="1055258" y="4714450"/>
            <a:ext cx="1010524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预计未来两年内，商用级区块链公链</a:t>
            </a:r>
            <a:r>
              <a:rPr lang="zh-CN" altLang="en-US" sz="1600" dirty="0">
                <a:solidFill>
                  <a:srgbClr val="FFFFFF"/>
                </a:solidFill>
                <a:latin typeface="+mn-ea"/>
                <a:cs typeface="Calibri Light"/>
                <a:sym typeface="Calibri" panose="020F0502020204030204" pitchFamily="34" charset="0"/>
              </a:rPr>
              <a:t>、</a:t>
            </a: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跨链和侧链技术发展成熟，而基于</a:t>
            </a: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IPFS</a:t>
            </a: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协议的存储方案将为</a:t>
            </a: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Web3.0</a:t>
            </a:r>
            <a:r>
              <a:rPr lang="zh-CN" altLang="en-US" sz="1600" dirty="0">
                <a:solidFill>
                  <a:srgbClr val="FFFFFF"/>
                </a:solidFill>
                <a:latin typeface="+mn-ea"/>
                <a:cs typeface="Calibri Light"/>
                <a:sym typeface="Calibri" panose="020F0502020204030204" pitchFamily="34" charset="0"/>
              </a:rPr>
              <a:t>媒体以及去</a:t>
            </a:r>
            <a:r>
              <a:rPr lang="zh-CN" altLang="en-US" sz="1600" dirty="0" smtClean="0">
                <a:solidFill>
                  <a:srgbClr val="FFFFFF"/>
                </a:solidFill>
                <a:latin typeface="+mn-ea"/>
                <a:cs typeface="Calibri Light"/>
                <a:sym typeface="Calibri" panose="020F0502020204030204" pitchFamily="34" charset="0"/>
              </a:rPr>
              <a:t>中心化应用提供内容承载能力，区块链行业有望进入高速发展期。而广告作为最古典的商业模式，借助先进的区块链技术，可以为这些新兴的链上媒体提供一种最直接的收入模式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20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3B628CB2-088C-42EF-A640-0646421394A8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zh-CN" altLang="en-US" dirty="0" smtClean="0"/>
              <a:t>区块链广告的发布时机</a:t>
            </a:r>
            <a:endParaRPr lang="id-ID" dirty="0">
              <a:sym typeface="Calibri" panose="020F0502020204030204" pitchFamily="34" charset="0"/>
            </a:endParaRPr>
          </a:p>
        </p:txBody>
      </p:sp>
      <p:sp>
        <p:nvSpPr>
          <p:cNvPr id="21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CAB1569A-9F38-44EE-ADB1-72289AD19ADB}"/>
              </a:ext>
            </a:extLst>
          </p:cNvPr>
          <p:cNvSpPr txBox="1"/>
          <p:nvPr/>
        </p:nvSpPr>
        <p:spPr>
          <a:xfrm>
            <a:off x="3112742" y="888527"/>
            <a:ext cx="59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TIMING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FOR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Calibri Light"/>
                <a:sym typeface="Calibri" panose="020F0502020204030204" pitchFamily="34" charset="0"/>
              </a:rPr>
              <a:t>BLOCKCHAIN ADS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cxnSp>
        <p:nvCxnSpPr>
          <p:cNvPr id="22" name="直接连接符 21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BD8F379E-CE2E-4731-8405-01BF251CB129}"/>
              </a:ext>
            </a:extLst>
          </p:cNvPr>
          <p:cNvCxnSpPr>
            <a:cxnSpLocks/>
          </p:cNvCxnSpPr>
          <p:nvPr/>
        </p:nvCxnSpPr>
        <p:spPr>
          <a:xfrm>
            <a:off x="5875630" y="1388307"/>
            <a:ext cx="460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9C99BF13-AC56-4D35-98D8-26E02FED913B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832146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B86AE643-DB8F-48BE-84FE-86A8E535452A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zh-CN" altLang="en-US" dirty="0" smtClean="0"/>
              <a:t>去中心化应用</a:t>
            </a:r>
            <a:endParaRPr lang="id-ID" dirty="0">
              <a:sym typeface="Calibri" panose="020F0502020204030204" pitchFamily="34" charset="0"/>
            </a:endParaRPr>
          </a:p>
        </p:txBody>
      </p:sp>
      <p:sp>
        <p:nvSpPr>
          <p:cNvPr id="16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A80B4B91-A043-41D2-8502-DB4F5F07653F}"/>
              </a:ext>
            </a:extLst>
          </p:cNvPr>
          <p:cNvSpPr txBox="1"/>
          <p:nvPr/>
        </p:nvSpPr>
        <p:spPr>
          <a:xfrm>
            <a:off x="3112742" y="888527"/>
            <a:ext cx="59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217">
              <a:defRPr/>
            </a:pPr>
            <a:r>
              <a:rPr lang="hr-HR" altLang="zh-CN" dirty="0"/>
              <a:t>ĐAPP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AF9FF623-59FC-49A9-9C61-C431DB9A5200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sp>
        <p:nvSpPr>
          <p:cNvPr id="11" name="矩形 10"/>
          <p:cNvSpPr/>
          <p:nvPr/>
        </p:nvSpPr>
        <p:spPr>
          <a:xfrm>
            <a:off x="1226127" y="5508948"/>
            <a:ext cx="97397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ea"/>
              </a:rPr>
              <a:t>ENS</a:t>
            </a:r>
            <a:r>
              <a:rPr lang="zh-CN" altLang="en-US" dirty="0" smtClean="0">
                <a:latin typeface="+mn-ea"/>
              </a:rPr>
              <a:t>是以太坊上首个去中心化应用，为以太坊上的钱包地址或合约地址提供域名解析服务</a:t>
            </a:r>
            <a:endParaRPr lang="en-US" altLang="zh-CN" dirty="0" smtClean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ENS</a:t>
            </a:r>
            <a:r>
              <a:rPr lang="zh-CN" altLang="en-US" dirty="0" smtClean="0">
                <a:latin typeface="+mn-ea"/>
              </a:rPr>
              <a:t>为每个域名还提供了子域名解析能力，每个子域名均可绑定一个独立以太账号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全球总计超过</a:t>
            </a:r>
            <a:r>
              <a:rPr lang="en-US" altLang="zh-CN" dirty="0" smtClean="0">
                <a:latin typeface="+mn-ea"/>
              </a:rPr>
              <a:t>20</a:t>
            </a:r>
            <a:r>
              <a:rPr lang="zh-CN" altLang="en-US" dirty="0" smtClean="0">
                <a:latin typeface="+mn-ea"/>
              </a:rPr>
              <a:t>万个</a:t>
            </a:r>
            <a:r>
              <a:rPr lang="en-US" altLang="zh-CN" dirty="0" smtClean="0">
                <a:latin typeface="+mn-ea"/>
              </a:rPr>
              <a:t>ETH</a:t>
            </a:r>
            <a:r>
              <a:rPr lang="zh-CN" altLang="en-US" dirty="0" smtClean="0">
                <a:latin typeface="+mn-ea"/>
              </a:rPr>
              <a:t>域名已被注册</a:t>
            </a:r>
            <a:endParaRPr lang="zh-CN" altLang="en-US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63" y="1257858"/>
            <a:ext cx="7572859" cy="388175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8996" y="4142087"/>
            <a:ext cx="1482436" cy="9282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7760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6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B86AE643-DB8F-48BE-84FE-86A8E535452A}"/>
              </a:ext>
            </a:extLst>
          </p:cNvPr>
          <p:cNvSpPr txBox="1"/>
          <p:nvPr/>
        </p:nvSpPr>
        <p:spPr>
          <a:xfrm>
            <a:off x="3657601" y="365307"/>
            <a:ext cx="489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defTabSz="9142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zh-CN" altLang="en-US" dirty="0" smtClean="0"/>
              <a:t>去中心化媒体</a:t>
            </a:r>
            <a:endParaRPr lang="id-ID" dirty="0">
              <a:sym typeface="Calibri" panose="020F0502020204030204" pitchFamily="34" charset="0"/>
            </a:endParaRPr>
          </a:p>
        </p:txBody>
      </p:sp>
      <p:sp>
        <p:nvSpPr>
          <p:cNvPr id="16" name="TextBox 68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>
            <a:extLst>
              <a:ext uri="{FF2B5EF4-FFF2-40B4-BE49-F238E27FC236}">
                <a16:creationId xmlns="" xmlns:a16="http://schemas.microsoft.com/office/drawing/2014/main" id="{A80B4B91-A043-41D2-8502-DB4F5F07653F}"/>
              </a:ext>
            </a:extLst>
          </p:cNvPr>
          <p:cNvSpPr txBox="1"/>
          <p:nvPr/>
        </p:nvSpPr>
        <p:spPr>
          <a:xfrm>
            <a:off x="3112742" y="888527"/>
            <a:ext cx="59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217">
              <a:defRPr/>
            </a:pPr>
            <a:r>
              <a:rPr lang="en-US" altLang="zh-CN" dirty="0" smtClean="0"/>
              <a:t>DECENTRALIZED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Calibri Light"/>
              <a:sym typeface="Calibri" panose="020F0502020204030204" pitchFamily="34" charset="0"/>
            </a:endParaRPr>
          </a:p>
        </p:txBody>
      </p:sp>
      <p:sp>
        <p:nvSpPr>
          <p:cNvPr id="2" name="e7d195523061f1c0" descr="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" hidden="1">
            <a:extLst>
              <a:ext uri="{FF2B5EF4-FFF2-40B4-BE49-F238E27FC236}">
                <a16:creationId xmlns="" xmlns:a16="http://schemas.microsoft.com/office/drawing/2014/main" id="{AF9FF623-59FC-49A9-9C61-C431DB9A5200}"/>
              </a:ext>
            </a:extLst>
          </p:cNvPr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a:t>
            </a:r>
            <a:endParaRPr lang="zh-CN" altLang="en-US" sz="100"/>
          </a:p>
        </p:txBody>
      </p:sp>
      <p:sp>
        <p:nvSpPr>
          <p:cNvPr id="11" name="矩形 10"/>
          <p:cNvSpPr/>
          <p:nvPr/>
        </p:nvSpPr>
        <p:spPr>
          <a:xfrm>
            <a:off x="1226127" y="5508948"/>
            <a:ext cx="97397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ea"/>
              </a:rPr>
              <a:t>STEEMIT</a:t>
            </a:r>
            <a:r>
              <a:rPr lang="zh-CN" altLang="en-US" dirty="0" smtClean="0">
                <a:latin typeface="+mn-ea"/>
              </a:rPr>
              <a:t>是基于</a:t>
            </a:r>
            <a:r>
              <a:rPr lang="en-US" altLang="zh-CN" dirty="0" smtClean="0">
                <a:latin typeface="+mn-ea"/>
              </a:rPr>
              <a:t>STEEM</a:t>
            </a:r>
            <a:r>
              <a:rPr lang="zh-CN" altLang="en-US" dirty="0" smtClean="0">
                <a:latin typeface="+mn-ea"/>
              </a:rPr>
              <a:t>公链搭建的去中心化社交媒体服务，市值位列全球数字货币排名第</a:t>
            </a:r>
            <a:r>
              <a:rPr lang="en-US" altLang="zh-CN" dirty="0" smtClean="0">
                <a:latin typeface="+mn-ea"/>
              </a:rPr>
              <a:t>30</a:t>
            </a:r>
            <a:r>
              <a:rPr lang="zh-CN" altLang="en-US" dirty="0" smtClean="0">
                <a:latin typeface="+mn-ea"/>
              </a:rPr>
              <a:t>位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用户发布文章有机会获得代币奖励，特定时间内产出</a:t>
            </a:r>
            <a:r>
              <a:rPr lang="en-US" altLang="zh-CN" dirty="0" smtClean="0">
                <a:latin typeface="+mn-ea"/>
              </a:rPr>
              <a:t>STEEM</a:t>
            </a:r>
            <a:r>
              <a:rPr lang="zh-CN" altLang="en-US" dirty="0" smtClean="0">
                <a:latin typeface="+mn-ea"/>
              </a:rPr>
              <a:t>数量恒定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拥有</a:t>
            </a:r>
            <a:r>
              <a:rPr lang="en-US" altLang="zh-CN" dirty="0" smtClean="0">
                <a:latin typeface="+mn-ea"/>
              </a:rPr>
              <a:t>STEEM</a:t>
            </a:r>
            <a:r>
              <a:rPr lang="zh-CN" altLang="en-US" dirty="0" smtClean="0">
                <a:latin typeface="+mn-ea"/>
              </a:rPr>
              <a:t>越多的用户，投票权力越</a:t>
            </a:r>
            <a:r>
              <a:rPr lang="zh-CN" altLang="en-US" dirty="0">
                <a:latin typeface="+mn-ea"/>
              </a:rPr>
              <a:t>大，为发帖者</a:t>
            </a:r>
            <a:r>
              <a:rPr lang="zh-CN" altLang="en-US" dirty="0" smtClean="0">
                <a:latin typeface="+mn-ea"/>
              </a:rPr>
              <a:t>点赞提供</a:t>
            </a:r>
            <a:r>
              <a:rPr lang="zh-CN" altLang="en-US" dirty="0">
                <a:latin typeface="+mn-ea"/>
              </a:rPr>
              <a:t>的奖励越多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1257859"/>
            <a:ext cx="7765473" cy="399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12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自定义 384">
      <a:dk1>
        <a:srgbClr val="FFFFFF"/>
      </a:dk1>
      <a:lt1>
        <a:sysClr val="window" lastClr="FFFFFF"/>
      </a:lt1>
      <a:dk2>
        <a:srgbClr val="FFFFFF"/>
      </a:dk2>
      <a:lt2>
        <a:srgbClr val="19252F"/>
      </a:lt2>
      <a:accent1>
        <a:srgbClr val="11CEE2"/>
      </a:accent1>
      <a:accent2>
        <a:srgbClr val="2470AE"/>
      </a:accent2>
      <a:accent3>
        <a:srgbClr val="11CEE2"/>
      </a:accent3>
      <a:accent4>
        <a:srgbClr val="2470AE"/>
      </a:accent4>
      <a:accent5>
        <a:srgbClr val="11CEE2"/>
      </a:accent5>
      <a:accent6>
        <a:srgbClr val="2470AE"/>
      </a:accent6>
      <a:hlink>
        <a:srgbClr val="F33B48"/>
      </a:hlink>
      <a:folHlink>
        <a:srgbClr val="FFC00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0220a3acd2f99070e22f7f2176c6c61f4AB5BC6AF3DF28E09514168BD2F6654DA4347BEC42B9A9B38EB2139F52FD80B94EB8F1B847F5BC18ECD11DB8433CCABD6DAEA8D49E99C31D366FABFD95683EA7742973861F4CAD8173D6A07DF1CBF951ECD69574DA7098D2AF9E090CFC8FCFB1845C62FE854CF8D2DEC20E4D9BDA909F1B0C92CC94DB2067D</_7b1dac89e7d195523061f1c0316ecb71>
  <_7b1dac89e7d195523061f1c0316ecb71 xmlns="">e7d195523061f1c0220a3acd2f99070e22f7f2176c6c61f4AB5BC6AF3DF28E09514168BD2F6654DA4347BEC42B9A9B38EB2139F52FD80B94EB8F1B847F5BC18ECD11DB8433CCABD6DAEA8D49E99C31D366FABFD95683EA77F721ED503A827061510CA2306CEA37B591700306744D3155D5EAC037532F57F40D04C7B9D3E1E2CA0E4BC013DA5C04EC96201FD825DD7BC5</_7b1dac89e7d195523061f1c0316ecb71>
  <_7b1dac89e7d195523061f1c0316ecb71 xmlns="">e7d195523061f1c0220a3acd2f99070e22f7f2176c6c61f4AB5BC6AF3DF28E09514168BD2F6654DA4347BEC42B9A9B38EB2139F52FD80B94EB8F1B847F5BC18ECD11DB8433CCABD6DAEA8D49E99C31D366FABFD95683EA773F0D608D56E1F73812E2F4F991DFC36254BEB5040BC372245635F6E25960F5109F5C3C231E71D8857F99CEF9C61B970ACEDA8DB5DFD85354</_7b1dac89e7d195523061f1c0316ecb71>
  <_7b1dac89e7d195523061f1c0316ecb71 xmlns="">e7d195523061f1c0220a3acd2f99070e22f7f2176c6c61f4AB5BC6AF3DF28E09514168BD2F6654DA4347BEC42B9A9B38EB2139F52FD80B94EB8F1B847F5BC18ECD11DB8433CCABD6DAEA8D49E99C31D366FABFD95683EA77D61387E6A27901F89A19528C0C5F7E8E39BC7262E74848E99652DD0BE839FB909BD02467D707D9BE68C8AB7FDCCBBCD673E8F1D7E152BD9B</_7b1dac89e7d195523061f1c0316ecb71>
  <_7b1dac89e7d195523061f1c0316ecb71 xmlns="">e7d195523061f1c0220a3acd2f99070e22f7f2176c6c61f4AB5BC6AF3DF28E09514168BD2F6654DA4347BEC42B9A9B38EB2139F52FD80B94EB8F1B847F5BC18ECD11DB8433CCABD6DAEA8D49E99C31D3A2490EADE14D8E6870E8671671ACB573F232927ECF53FBF65F3CAC32B2F44816AF3CBD959535DAF4DDD6BCE52D18ECEF96EE44C602B14FA5</_7b1dac89e7d195523061f1c0316ecb71>
  <_7b1dac89e7d195523061f1c0316ecb71 xmlns="">e7d195523061f1c0220a3acd2f99070e22f7f2176c6c61f4AB5BC6AF3DF28E09514168BD2F6654DA4347BEC42B9A9B38EB2139F52FD80B94EB8F1B847F5BC18ECD11DB8433CCABD6DAEA8D49E99C31D36958C6B34EE58CF92543682E973EB491666FB4937C7B9B60B8F6B48130709DA0379AA922930375F99EE2E551FB286ED889727CCB23C238F61F0D9D0E69A8A51F</_7b1dac89e7d195523061f1c0316ecb71>
  <_7b1dac89e7d195523061f1c0316ecb71 xmlns="">e7d195523061f1c0220a3acd2f99070e22f7f2176c6c61f4AB5BC6AF3DF28E09514168BD2F6654DA4347BEC42B9A9B38EB2139F52FD80B94EB8F1B847F5BC18ECD11DB8433CCABD6DAEA8D49E99C31D39D76A564F9B6EA622F86ABF590FA8076EF89AE5038491A1DD1B21238AC2ED7BBEFDE273A0307C934EF788E08DA2408C25C729DF85558A389FF4B887203FA46E5</_7b1dac89e7d195523061f1c0316ecb71>
</e7d195523061f1c0>
</file>

<file path=customXml/itemProps1.xml><?xml version="1.0" encoding="utf-8"?>
<ds:datastoreItem xmlns:ds="http://schemas.openxmlformats.org/officeDocument/2006/customXml" ds:itemID="{FC1EB725-3096-42D0-8A20-29E1DA45BD81}">
  <ds:schemaRefs>
    <ds:schemaRef ds:uri="http://e7d195523061f1c0/custom/data/def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5684</TotalTime>
  <Words>1522</Words>
  <Application>Microsoft Macintosh PowerPoint</Application>
  <PresentationFormat>宽屏</PresentationFormat>
  <Paragraphs>230</Paragraphs>
  <Slides>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Calibri</vt:lpstr>
      <vt:lpstr>Calibri Light</vt:lpstr>
      <vt:lpstr>Gill Sans</vt:lpstr>
      <vt:lpstr>Lato</vt:lpstr>
      <vt:lpstr>Lato Black</vt:lpstr>
      <vt:lpstr>Lato Regular</vt:lpstr>
      <vt:lpstr>ＭＳ Ｐゴシック</vt:lpstr>
      <vt:lpstr>PingFang SC</vt:lpstr>
      <vt:lpstr>Source Sans Pro ExtraLight</vt:lpstr>
      <vt:lpstr>等线</vt:lpstr>
      <vt:lpstr>微软雅黑</vt:lpstr>
      <vt:lpstr>Arial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齐 巍</cp:lastModifiedBy>
  <cp:revision>271</cp:revision>
  <cp:lastPrinted>2017-12-15T01:05:17Z</cp:lastPrinted>
  <dcterms:created xsi:type="dcterms:W3CDTF">2017-04-10T03:29:31Z</dcterms:created>
  <dcterms:modified xsi:type="dcterms:W3CDTF">2018-04-22T04:34:35Z</dcterms:modified>
</cp:coreProperties>
</file>